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8"/>
  </p:notesMasterIdLst>
  <p:handoutMasterIdLst>
    <p:handoutMasterId r:id="rId19"/>
  </p:handoutMasterIdLst>
  <p:sldIdLst>
    <p:sldId id="256" r:id="rId5"/>
    <p:sldId id="285" r:id="rId6"/>
    <p:sldId id="286" r:id="rId7"/>
    <p:sldId id="287" r:id="rId8"/>
    <p:sldId id="258" r:id="rId9"/>
    <p:sldId id="289" r:id="rId10"/>
    <p:sldId id="288" r:id="rId11"/>
    <p:sldId id="261" r:id="rId12"/>
    <p:sldId id="280" r:id="rId13"/>
    <p:sldId id="274" r:id="rId14"/>
    <p:sldId id="262" r:id="rId15"/>
    <p:sldId id="283" r:id="rId16"/>
    <p:sldId id="276" r:id="rId17"/>
  </p:sldIdLst>
  <p:sldSz cx="12188825" cy="6858000"/>
  <p:notesSz cx="6858000" cy="9144000"/>
  <p:defaultTextStyle>
    <a:defPPr rtl="0">
      <a:defRPr lang="ko-k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39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훈 김" initials="훈김" lastIdx="1" clrIdx="0">
    <p:extLst>
      <p:ext uri="{19B8F6BF-5375-455C-9EA6-DF929625EA0E}">
        <p15:presenceInfo xmlns:p15="http://schemas.microsoft.com/office/powerpoint/2012/main" userId="824a49863403e253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02" d="100"/>
          <a:sy n="102" d="100"/>
        </p:scale>
        <p:origin x="126" y="288"/>
      </p:cViewPr>
      <p:guideLst>
        <p:guide pos="3839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90" d="100"/>
          <a:sy n="90" d="100"/>
        </p:scale>
        <p:origin x="2814" y="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50A85425-0F1F-4C65-805F-C7280B9ECE9F}" type="datetime1">
              <a:rPr lang="ko-KR" altLang="en-US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2025-12-31</a:t>
            </a:fld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A98ED8CD-4E4C-49AC-BDC6-2963BA49E54F}" type="slidenum">
              <a:rPr lang="en-US" altLang="ko-KR">
                <a:latin typeface="맑은 고딕" panose="020B0503020000020004" pitchFamily="50" charset="-127"/>
                <a:ea typeface="맑은 고딕" panose="020B0503020000020004" pitchFamily="50" charset="-127"/>
              </a:rPr>
              <a:t>‹#›</a:t>
            </a:fld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341795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39DBE7D5-AA2D-4B26-8C69-8B60D39FD5EE}" type="datetime1">
              <a:rPr lang="ko-KR" altLang="en-US" smtClean="0"/>
              <a:pPr/>
              <a:t>2025-12-31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ko-KR" altLang="en-US" noProof="0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dirty="0"/>
              <a:t>마스터 텍스트 스타일 편집</a:t>
            </a:r>
          </a:p>
          <a:p>
            <a:pPr lvl="1" rtl="0"/>
            <a:r>
              <a:rPr lang="ko-KR" altLang="en-US" noProof="0" dirty="0"/>
              <a:t>둘째 수준</a:t>
            </a:r>
          </a:p>
          <a:p>
            <a:pPr lvl="2" rtl="0"/>
            <a:r>
              <a:rPr lang="ko-KR" altLang="en-US" noProof="0" dirty="0"/>
              <a:t>셋째 수준</a:t>
            </a:r>
          </a:p>
          <a:p>
            <a:pPr lvl="3" rtl="0"/>
            <a:r>
              <a:rPr lang="ko-KR" altLang="en-US" noProof="0" dirty="0"/>
              <a:t>넷째 수준</a:t>
            </a:r>
          </a:p>
          <a:p>
            <a:pPr lvl="4" rtl="0"/>
            <a:r>
              <a:rPr lang="ko-KR" altLang="en-US" noProof="0" dirty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5FB91549-43BF-425A-AF25-75262019208C}" type="slidenum">
              <a:rPr lang="en-US" altLang="ko-KR" smtClean="0"/>
              <a:pPr/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423928641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2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1pPr>
    <a:lvl2pPr marL="457200" algn="l" defTabSz="914400" rtl="0" eaLnBrk="1" latinLnBrk="0" hangingPunct="1">
      <a:defRPr sz="1200" kern="1200">
        <a:solidFill>
          <a:schemeClr val="tx2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2pPr>
    <a:lvl3pPr marL="914400" algn="l" defTabSz="914400" rtl="0" eaLnBrk="1" latinLnBrk="0" hangingPunct="1">
      <a:defRPr sz="1200" kern="1200">
        <a:solidFill>
          <a:schemeClr val="tx2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3pPr>
    <a:lvl4pPr marL="1371600" algn="l" defTabSz="914400" rtl="0" eaLnBrk="1" latinLnBrk="0" hangingPunct="1">
      <a:defRPr sz="1200" kern="1200">
        <a:solidFill>
          <a:schemeClr val="tx2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4pPr>
    <a:lvl5pPr marL="1828800" algn="l" defTabSz="914400" rtl="0" eaLnBrk="1" latinLnBrk="0" hangingPunct="1">
      <a:defRPr sz="1200" kern="1200">
        <a:solidFill>
          <a:schemeClr val="tx2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5FB91549-43BF-425A-AF25-75262019208C}" type="slidenum">
              <a:rPr lang="en-US" altLang="ko-KR" smtClean="0"/>
              <a:t>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611453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5FB91549-43BF-425A-AF25-75262019208C}" type="slidenum">
              <a:rPr lang="en-US" altLang="ko-KR" smtClean="0"/>
              <a:t>5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645496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5FB91549-43BF-425A-AF25-75262019208C}" type="slidenum">
              <a:rPr lang="en-US" altLang="ko-KR" smtClean="0"/>
              <a:t>8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067142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5FB91549-43BF-425A-AF25-75262019208C}" type="slidenum">
              <a:rPr lang="en-US" altLang="ko-KR" smtClean="0"/>
              <a:t>10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413068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A0D00EA6-0821-4AC5-933C-321AA6545349}" type="slidenum">
              <a:rPr lang="en-US" altLang="ko-KR"/>
              <a:t>11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40107723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09899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 descr="유리 벽으로 된 건물로 둘러싸인 파란 하늘과 구름을 아래에서 올려다본 사진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73625" y="0"/>
            <a:ext cx="7315200" cy="6858001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08013" y="685801"/>
            <a:ext cx="3962400" cy="4724399"/>
          </a:xfrm>
        </p:spPr>
        <p:txBody>
          <a:bodyPr rtlCol="0">
            <a:normAutofit/>
          </a:bodyPr>
          <a:lstStyle>
            <a:lvl1pPr>
              <a:defRPr sz="48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마스터 제목 스타일 편집</a:t>
            </a:r>
            <a:endParaRPr lang="ko-KR" altLang="en-US" noProof="0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608013" y="5410200"/>
            <a:ext cx="3962400" cy="762000"/>
          </a:xfrm>
        </p:spPr>
        <p:txBody>
          <a:bodyPr rtlCol="0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ko-KR" altLang="en-US" noProof="0"/>
              <a:t>클릭하여 마스터 부제목 스타일 편집</a:t>
            </a:r>
            <a:endParaRPr lang="ko-KR" altLang="en-US" noProof="0" dirty="0"/>
          </a:p>
        </p:txBody>
      </p:sp>
      <p:sp>
        <p:nvSpPr>
          <p:cNvPr id="8" name="날짜 개체 틀 7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49A6F746-8703-4647-8FF5-0B5F6E2B8E44}" type="datetime1">
              <a:rPr lang="ko-KR" altLang="en-US" smtClean="0"/>
              <a:t>2025-12-31</a:t>
            </a:fld>
            <a:endParaRPr lang="ko-KR" altLang="en-US" dirty="0"/>
          </a:p>
        </p:txBody>
      </p:sp>
      <p:sp>
        <p:nvSpPr>
          <p:cNvPr id="9" name="바닥글 개체 틀 8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ko-KR" altLang="en-US" dirty="0"/>
              <a:t>바닥글 추가</a:t>
            </a:r>
          </a:p>
        </p:txBody>
      </p:sp>
      <p:sp>
        <p:nvSpPr>
          <p:cNvPr id="10" name="슬라이드 번호 개체 틀 9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A3F31473-23EB-4724-8B59-FE6D21D89FA4}" type="slidenum">
              <a:rPr lang="en-US" altLang="ko-KR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3483955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ko-KR" altLang="en-US" noProof="0"/>
              <a:t>마스터 제목 스타일 편집</a:t>
            </a:r>
            <a:endParaRPr lang="ko-KR" altLang="en-US" noProof="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ko-KR" altLang="en-US" noProof="0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61FD538-04D3-489D-9EA4-863FDCB0A746}" type="datetime1">
              <a:rPr lang="ko-KR" altLang="en-US" noProof="0" smtClean="0"/>
              <a:t>2025-12-31</a:t>
            </a:fld>
            <a:endParaRPr lang="ko-KR" altLang="en-US" noProof="0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ko-KR" altLang="en-US" noProof="0" dirty="0"/>
              <a:t>바닥글 추가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3F31473-23EB-4724-8B59-FE6D21D89FA4}" type="slidenum">
              <a:rPr lang="en-US" altLang="ko-KR" noProof="0" smtClean="0"/>
              <a:t>‹#›</a:t>
            </a:fld>
            <a:endParaRPr lang="en-US" altLang="ko-KR" noProof="0" dirty="0"/>
          </a:p>
        </p:txBody>
      </p:sp>
    </p:spTree>
    <p:extLst>
      <p:ext uri="{BB962C8B-B14F-4D97-AF65-F5344CB8AC3E}">
        <p14:creationId xmlns:p14="http://schemas.microsoft.com/office/powerpoint/2010/main" val="3137862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8013" y="2590800"/>
            <a:ext cx="8229599" cy="2819400"/>
          </a:xfrm>
        </p:spPr>
        <p:txBody>
          <a:bodyPr rtlCol="0" anchor="b">
            <a:normAutofit/>
          </a:bodyPr>
          <a:lstStyle>
            <a:lvl1pPr algn="l">
              <a:defRPr sz="4800" b="0" cap="none" baseline="0"/>
            </a:lvl1pPr>
          </a:lstStyle>
          <a:p>
            <a:pPr rtl="0"/>
            <a:r>
              <a:rPr lang="ko-KR" altLang="en-US" noProof="0"/>
              <a:t>마스터 제목 스타일 편집</a:t>
            </a:r>
            <a:endParaRPr lang="ko-KR" altLang="en-US" noProof="0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6425" y="5410200"/>
            <a:ext cx="8231187" cy="762000"/>
          </a:xfrm>
        </p:spPr>
        <p:txBody>
          <a:bodyPr rtlCol="0" anchor="t">
            <a:normAutofit/>
          </a:bodyPr>
          <a:lstStyle>
            <a:lvl1pPr marL="0" indent="0" rtl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35835DB-2F9E-4973-9B70-0146C5E1E336}" type="datetime1">
              <a:rPr lang="ko-KR" altLang="en-US" noProof="0" smtClean="0"/>
              <a:t>2025-12-31</a:t>
            </a:fld>
            <a:endParaRPr lang="ko-KR" altLang="en-US" noProof="0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ko-KR" altLang="en-US" noProof="0" dirty="0"/>
              <a:t>바닥글 추가</a:t>
            </a: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3F31473-23EB-4724-8B59-FE6D21D89FA4}" type="slidenum">
              <a:rPr lang="en-US" altLang="ko-KR" noProof="0" smtClean="0"/>
              <a:pPr/>
              <a:t>‹#›</a:t>
            </a:fld>
            <a:endParaRPr lang="en-US" altLang="ko-KR" noProof="0" dirty="0"/>
          </a:p>
        </p:txBody>
      </p:sp>
    </p:spTree>
    <p:extLst>
      <p:ext uri="{BB962C8B-B14F-4D97-AF65-F5344CB8AC3E}">
        <p14:creationId xmlns:p14="http://schemas.microsoft.com/office/powerpoint/2010/main" val="322511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ko-KR" altLang="en-US" noProof="0"/>
              <a:t>마스터 제목 스타일 편집</a:t>
            </a:r>
            <a:endParaRPr lang="ko-KR" altLang="en-US" noProof="0" dirty="0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1293813" y="685800"/>
            <a:ext cx="5029200" cy="4191000"/>
          </a:xfrm>
        </p:spPr>
        <p:txBody>
          <a:bodyPr rtlCol="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ko-KR" altLang="en-US" noProof="0" dirty="0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551614" y="685800"/>
            <a:ext cx="5029199" cy="4191000"/>
          </a:xfrm>
        </p:spPr>
        <p:txBody>
          <a:bodyPr rtlCol="0"/>
          <a:lstStyle>
            <a:lvl1pPr rtl="0"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ko-KR" altLang="en-US" noProof="0" dirty="0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55FBBC7-ED68-4068-A70D-A758831E277F}" type="datetime1">
              <a:rPr lang="ko-KR" altLang="en-US" noProof="0" smtClean="0"/>
              <a:t>2025-12-31</a:t>
            </a:fld>
            <a:endParaRPr lang="ko-KR" altLang="en-US" noProof="0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ko-KR" altLang="en-US" noProof="0" dirty="0"/>
              <a:t>바닥글 추가</a:t>
            </a: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3F31473-23EB-4724-8B59-FE6D21D89FA4}" type="slidenum">
              <a:rPr lang="en-US" altLang="ko-KR" noProof="0" smtClean="0"/>
              <a:t>‹#›</a:t>
            </a:fld>
            <a:endParaRPr lang="en-US" altLang="ko-KR" noProof="0" dirty="0"/>
          </a:p>
        </p:txBody>
      </p:sp>
    </p:spTree>
    <p:extLst>
      <p:ext uri="{BB962C8B-B14F-4D97-AF65-F5344CB8AC3E}">
        <p14:creationId xmlns:p14="http://schemas.microsoft.com/office/powerpoint/2010/main" val="3897013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ko-KR" altLang="en-US" noProof="0"/>
              <a:t>마스터 제목 스타일 편집</a:t>
            </a:r>
            <a:endParaRPr lang="ko-KR" altLang="en-US" noProof="0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293664" y="685800"/>
            <a:ext cx="5029200" cy="990600"/>
          </a:xfrm>
        </p:spPr>
        <p:txBody>
          <a:bodyPr rtlCol="0" anchor="ctr">
            <a:normAutofit/>
          </a:bodyPr>
          <a:lstStyle>
            <a:lvl1pPr marL="0" indent="0" rtl="0">
              <a:spcBef>
                <a:spcPts val="0"/>
              </a:spcBef>
              <a:buNone/>
              <a:defRPr sz="3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1293664" y="1676400"/>
            <a:ext cx="5029200" cy="3200400"/>
          </a:xfrm>
        </p:spPr>
        <p:txBody>
          <a:bodyPr rtlCol="0"/>
          <a:lstStyle>
            <a:lvl1pPr rtl="0"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ko-KR" altLang="en-US" noProof="0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551613" y="685800"/>
            <a:ext cx="5029200" cy="990600"/>
          </a:xfrm>
        </p:spPr>
        <p:txBody>
          <a:bodyPr rtlCol="0" anchor="ctr">
            <a:normAutofit/>
          </a:bodyPr>
          <a:lstStyle>
            <a:lvl1pPr marL="0" indent="0" rtl="0">
              <a:spcBef>
                <a:spcPts val="0"/>
              </a:spcBef>
              <a:buNone/>
              <a:defRPr sz="3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550025" y="1676400"/>
            <a:ext cx="5029200" cy="3200400"/>
          </a:xfrm>
        </p:spPr>
        <p:txBody>
          <a:bodyPr rtlCol="0"/>
          <a:lstStyle>
            <a:lvl1pPr rtl="0"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ko-KR" altLang="en-US" noProof="0" dirty="0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C8050A3-A301-4E4B-907B-D1D03368E19C}" type="datetime1">
              <a:rPr lang="ko-KR" altLang="en-US" noProof="0" smtClean="0"/>
              <a:t>2025-12-31</a:t>
            </a:fld>
            <a:endParaRPr lang="ko-KR" altLang="en-US" noProof="0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ko-KR" altLang="en-US" noProof="0" dirty="0"/>
              <a:t>바닥글 추가</a:t>
            </a: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3F31473-23EB-4724-8B59-FE6D21D89FA4}" type="slidenum">
              <a:rPr lang="en-US" altLang="ko-KR" noProof="0" smtClean="0"/>
              <a:t>‹#›</a:t>
            </a:fld>
            <a:endParaRPr lang="en-US" altLang="ko-KR" noProof="0" dirty="0"/>
          </a:p>
        </p:txBody>
      </p:sp>
    </p:spTree>
    <p:extLst>
      <p:ext uri="{BB962C8B-B14F-4D97-AF65-F5344CB8AC3E}">
        <p14:creationId xmlns:p14="http://schemas.microsoft.com/office/powerpoint/2010/main" val="513096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ko-KR" altLang="en-US" noProof="0"/>
              <a:t>마스터 제목 스타일 편집</a:t>
            </a:r>
            <a:endParaRPr lang="ko-KR" altLang="en-US" noProof="0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8A9CE11-5B7E-4F6F-B54A-FA7B275776BF}" type="datetime1">
              <a:rPr lang="ko-KR" altLang="en-US" noProof="0" smtClean="0"/>
              <a:t>2025-12-31</a:t>
            </a:fld>
            <a:endParaRPr lang="ko-KR" altLang="en-US" noProof="0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ko-KR" altLang="en-US" noProof="0" dirty="0"/>
              <a:t>바닥글 추가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3F31473-23EB-4724-8B59-FE6D21D89FA4}" type="slidenum">
              <a:rPr lang="en-US" altLang="ko-KR" noProof="0" smtClean="0"/>
              <a:t>‹#›</a:t>
            </a:fld>
            <a:endParaRPr lang="en-US" altLang="ko-KR" noProof="0" dirty="0"/>
          </a:p>
        </p:txBody>
      </p:sp>
    </p:spTree>
    <p:extLst>
      <p:ext uri="{BB962C8B-B14F-4D97-AF65-F5344CB8AC3E}">
        <p14:creationId xmlns:p14="http://schemas.microsoft.com/office/powerpoint/2010/main" val="3134428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비어 있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3166DCA-113E-4294-A856-D05689880336}" type="datetime1">
              <a:rPr lang="ko-KR" altLang="en-US" noProof="0" smtClean="0"/>
              <a:t>2025-12-31</a:t>
            </a:fld>
            <a:endParaRPr lang="ko-KR" altLang="en-US" noProof="0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ko-KR" altLang="en-US" noProof="0" dirty="0"/>
              <a:t>바닥글 추가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3F31473-23EB-4724-8B59-FE6D21D89FA4}" type="slidenum">
              <a:rPr lang="en-US" altLang="ko-KR" noProof="0" smtClean="0"/>
              <a:t>‹#›</a:t>
            </a:fld>
            <a:endParaRPr lang="en-US" altLang="ko-KR" noProof="0" dirty="0"/>
          </a:p>
        </p:txBody>
      </p:sp>
    </p:spTree>
    <p:extLst>
      <p:ext uri="{BB962C8B-B14F-4D97-AF65-F5344CB8AC3E}">
        <p14:creationId xmlns:p14="http://schemas.microsoft.com/office/powerpoint/2010/main" val="1910311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8014" y="685800"/>
            <a:ext cx="3962400" cy="4724400"/>
          </a:xfrm>
        </p:spPr>
        <p:txBody>
          <a:bodyPr rtlCol="0" anchor="b">
            <a:noAutofit/>
          </a:bodyPr>
          <a:lstStyle>
            <a:lvl1pPr algn="l">
              <a:defRPr sz="3600" b="0"/>
            </a:lvl1pPr>
          </a:lstStyle>
          <a:p>
            <a:pPr rtl="0"/>
            <a:r>
              <a:rPr lang="ko-KR" altLang="en-US" noProof="0"/>
              <a:t>마스터 제목 스타일 편집</a:t>
            </a:r>
            <a:endParaRPr lang="ko-KR" altLang="en-US" noProof="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875212" y="685800"/>
            <a:ext cx="6704171" cy="5486400"/>
          </a:xfrm>
        </p:spPr>
        <p:txBody>
          <a:bodyPr rtlCol="0">
            <a:normAutofit/>
          </a:bodyPr>
          <a:lstStyle>
            <a:lvl1pPr rtl="0"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 baseline="0"/>
            </a:lvl6pPr>
            <a:lvl7pPr>
              <a:defRPr sz="1800" baseline="0"/>
            </a:lvl7pPr>
            <a:lvl8pPr>
              <a:defRPr sz="1800" baseline="0"/>
            </a:lvl8pPr>
            <a:lvl9pPr>
              <a:defRPr sz="1800" baseline="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ko-KR" altLang="en-US" noProof="0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08013" y="5410200"/>
            <a:ext cx="3962400" cy="762000"/>
          </a:xfrm>
        </p:spPr>
        <p:txBody>
          <a:bodyPr rtlCol="0">
            <a:normAutofit/>
          </a:bodyPr>
          <a:lstStyle>
            <a:lvl1pPr marL="0" indent="0" rtl="0">
              <a:spcBef>
                <a:spcPts val="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B88C58C-791D-42B1-B6ED-957FAD4D7174}" type="datetime1">
              <a:rPr lang="ko-KR" altLang="en-US" noProof="0" smtClean="0"/>
              <a:t>2025-12-31</a:t>
            </a:fld>
            <a:endParaRPr lang="ko-KR" altLang="en-US" noProof="0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ko-KR" altLang="en-US" noProof="0" dirty="0"/>
              <a:t>바닥글 추가</a:t>
            </a: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3F31473-23EB-4724-8B59-FE6D21D89FA4}" type="slidenum">
              <a:rPr lang="en-US" altLang="ko-KR" noProof="0" smtClean="0"/>
              <a:t>‹#›</a:t>
            </a:fld>
            <a:endParaRPr lang="en-US" altLang="ko-KR" noProof="0" dirty="0"/>
          </a:p>
        </p:txBody>
      </p:sp>
    </p:spTree>
    <p:extLst>
      <p:ext uri="{BB962C8B-B14F-4D97-AF65-F5344CB8AC3E}">
        <p14:creationId xmlns:p14="http://schemas.microsoft.com/office/powerpoint/2010/main" val="2234726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8014" y="685800"/>
            <a:ext cx="3962400" cy="4724400"/>
          </a:xfrm>
        </p:spPr>
        <p:txBody>
          <a:bodyPr rtlCol="0" anchor="b">
            <a:normAutofit/>
          </a:bodyPr>
          <a:lstStyle>
            <a:lvl1pPr algn="l">
              <a:defRPr sz="3600" b="0"/>
            </a:lvl1pPr>
          </a:lstStyle>
          <a:p>
            <a:pPr rtl="0"/>
            <a:r>
              <a:rPr lang="ko-KR" altLang="en-US" noProof="0"/>
              <a:t>마스터 제목 스타일 편집</a:t>
            </a:r>
            <a:endParaRPr lang="ko-KR" altLang="en-US" noProof="0" dirty="0"/>
          </a:p>
        </p:txBody>
      </p:sp>
      <p:sp>
        <p:nvSpPr>
          <p:cNvPr id="3" name="그림 개체 틀 2" descr="이미지를 추가할 수 있는 빈 개체 틀입니다. 개체 틀을 클릭하고 추가할 이미지를 선택하세요."/>
          <p:cNvSpPr>
            <a:spLocks noGrp="1"/>
          </p:cNvSpPr>
          <p:nvPr>
            <p:ph type="pic" idx="1"/>
          </p:nvPr>
        </p:nvSpPr>
        <p:spPr>
          <a:xfrm>
            <a:off x="4875213" y="685800"/>
            <a:ext cx="6705600" cy="5486400"/>
          </a:xfrm>
          <a:ln w="63500">
            <a:solidFill>
              <a:schemeClr val="bg1"/>
            </a:solidFill>
            <a:miter lim="800000"/>
          </a:ln>
        </p:spPr>
        <p:txBody>
          <a:bodyPr rtlCol="0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ko-KR" altLang="en-US" noProof="0" dirty="0"/>
              <a:t>그림을 추가하려면 아이콘을 클릭하십시오</a:t>
            </a:r>
            <a:endParaRPr lang="en-US" altLang="ko-KR" noProof="0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08013" y="5410200"/>
            <a:ext cx="3962400" cy="762000"/>
          </a:xfrm>
        </p:spPr>
        <p:txBody>
          <a:bodyPr rtlCol="0">
            <a:normAutofit/>
          </a:bodyPr>
          <a:lstStyle>
            <a:lvl1pPr marL="0" indent="0" rtl="0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B754ABC-37B6-4D82-8560-6AAFA216CD94}" type="datetime1">
              <a:rPr lang="ko-KR" altLang="en-US" noProof="0" smtClean="0"/>
              <a:t>2025-12-31</a:t>
            </a:fld>
            <a:endParaRPr lang="ko-KR" altLang="en-US" noProof="0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ko-KR" altLang="en-US" noProof="0" dirty="0"/>
              <a:t>바닥글 추가</a:t>
            </a: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3F31473-23EB-4724-8B59-FE6D21D89FA4}" type="slidenum">
              <a:rPr lang="en-US" altLang="ko-KR" noProof="0" smtClean="0"/>
              <a:t>‹#›</a:t>
            </a:fld>
            <a:endParaRPr lang="en-US" altLang="ko-KR" noProof="0" dirty="0"/>
          </a:p>
        </p:txBody>
      </p:sp>
    </p:spTree>
    <p:extLst>
      <p:ext uri="{BB962C8B-B14F-4D97-AF65-F5344CB8AC3E}">
        <p14:creationId xmlns:p14="http://schemas.microsoft.com/office/powerpoint/2010/main" val="3352041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ko-KR" altLang="en-US" noProof="0"/>
              <a:t>마스터 제목 스타일 편집</a:t>
            </a:r>
            <a:endParaRPr lang="ko-KR" altLang="en-US" noProof="0" dirty="0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tx1"/>
              </a:buClr>
              <a:buSzPct val="80000"/>
              <a:buFont typeface="Arial" pitchFamily="34" charset="0"/>
              <a:buNone/>
              <a:tabLst/>
              <a:defRPr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ko-KR" altLang="en-US" noProof="0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16CF1C3-347E-48A1-A413-0E54EF85E9CC}" type="datetime1">
              <a:rPr lang="ko-KR" altLang="en-US" noProof="0" smtClean="0"/>
              <a:t>2025-12-31</a:t>
            </a:fld>
            <a:endParaRPr lang="ko-KR" altLang="en-US" noProof="0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ko-KR" altLang="en-US" noProof="0" dirty="0"/>
              <a:t>바닥글 추가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3F31473-23EB-4724-8B59-FE6D21D89FA4}" type="slidenum">
              <a:rPr lang="en-US" altLang="ko-KR" noProof="0" smtClean="0"/>
              <a:t>‹#›</a:t>
            </a:fld>
            <a:endParaRPr lang="en-US" altLang="ko-KR" noProof="0" dirty="0"/>
          </a:p>
        </p:txBody>
      </p:sp>
    </p:spTree>
    <p:extLst>
      <p:ext uri="{BB962C8B-B14F-4D97-AF65-F5344CB8AC3E}">
        <p14:creationId xmlns:p14="http://schemas.microsoft.com/office/powerpoint/2010/main" val="2176294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10285412" y="685800"/>
            <a:ext cx="1295401" cy="5486400"/>
          </a:xfrm>
        </p:spPr>
        <p:txBody>
          <a:bodyPr vert="eaVert" rtlCol="0"/>
          <a:lstStyle/>
          <a:p>
            <a:pPr rtl="0"/>
            <a:r>
              <a:rPr lang="ko-KR" altLang="en-US" noProof="0"/>
              <a:t>마스터 제목 스타일 편집</a:t>
            </a:r>
            <a:endParaRPr lang="ko-KR" altLang="en-US" noProof="0" dirty="0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08012" y="685800"/>
            <a:ext cx="9474253" cy="5486400"/>
          </a:xfrm>
        </p:spPr>
        <p:txBody>
          <a:bodyPr vert="eaVert" rtlCol="0"/>
          <a:lstStyle>
            <a:lvl1pPr rtl="0">
              <a:defRPr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ko-KR" altLang="en-US" noProof="0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BCA67E5-7786-4A39-8BBB-B998ABB7859C}" type="datetime1">
              <a:rPr lang="ko-KR" altLang="en-US" noProof="0" smtClean="0"/>
              <a:t>2025-12-31</a:t>
            </a:fld>
            <a:endParaRPr lang="ko-KR" altLang="en-US" noProof="0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ko-KR" altLang="en-US" noProof="0" dirty="0"/>
              <a:t>바닥글 추가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3F31473-23EB-4724-8B59-FE6D21D89FA4}" type="slidenum">
              <a:rPr lang="en-US" altLang="ko-KR" noProof="0" smtClean="0"/>
              <a:t>‹#›</a:t>
            </a:fld>
            <a:endParaRPr lang="en-US" altLang="ko-KR" noProof="0" dirty="0"/>
          </a:p>
        </p:txBody>
      </p:sp>
    </p:spTree>
    <p:extLst>
      <p:ext uri="{BB962C8B-B14F-4D97-AF65-F5344CB8AC3E}">
        <p14:creationId xmlns:p14="http://schemas.microsoft.com/office/powerpoint/2010/main" val="3850052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872703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09441" y="5105400"/>
            <a:ext cx="10971372" cy="10668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ko-KR" altLang="en-US" noProof="0" dirty="0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293813" y="685800"/>
            <a:ext cx="10287000" cy="419099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 편집</a:t>
            </a:r>
          </a:p>
          <a:p>
            <a:pPr lvl="1" rtl="0"/>
            <a:r>
              <a:rPr lang="ko-KR" altLang="en-US" noProof="0" dirty="0"/>
              <a:t>둘째 수준</a:t>
            </a:r>
          </a:p>
          <a:p>
            <a:pPr lvl="2" rtl="0"/>
            <a:r>
              <a:rPr lang="ko-KR" altLang="en-US" noProof="0" dirty="0"/>
              <a:t>셋째 수준</a:t>
            </a:r>
          </a:p>
          <a:p>
            <a:pPr lvl="3" rtl="0"/>
            <a:r>
              <a:rPr lang="ko-KR" altLang="en-US" noProof="0" dirty="0"/>
              <a:t>넷째 수준</a:t>
            </a:r>
          </a:p>
          <a:p>
            <a:pPr lvl="4" rtl="0"/>
            <a:r>
              <a:rPr lang="ko-KR" altLang="en-US" noProof="0" dirty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09441" y="6356351"/>
            <a:ext cx="28440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C29F4EAF-099B-49BF-8257-1673BCE9F692}" type="datetime1">
              <a:rPr lang="ko-KR" altLang="en-US" smtClean="0"/>
              <a:pPr/>
              <a:t>2025-12-31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164515" y="6356351"/>
            <a:ext cx="385979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ko-KR" altLang="en-US" dirty="0"/>
              <a:t>바닥글 추가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735325" y="6356351"/>
            <a:ext cx="28440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A3F31473-23EB-4724-8B59-FE6D21D89FA4}" type="slidenum">
              <a:rPr lang="en-US" altLang="ko-KR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49289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1" hangingPunct="1">
        <a:lnSpc>
          <a:spcPct val="80000"/>
        </a:lnSpc>
        <a:spcBef>
          <a:spcPct val="0"/>
        </a:spcBef>
        <a:buNone/>
        <a:defRPr sz="3600" kern="1200">
          <a:solidFill>
            <a:schemeClr val="accent1"/>
          </a:solidFill>
          <a:latin typeface="맑은 고딕" panose="020B0503020000020004" pitchFamily="50" charset="-127"/>
          <a:ea typeface="맑은 고딕" panose="020B0503020000020004" pitchFamily="50" charset="-127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800"/>
        </a:spcBef>
        <a:buClr>
          <a:schemeClr val="tx1"/>
        </a:buClr>
        <a:buSzPct val="80000"/>
        <a:buFont typeface="Arial" pitchFamily="34" charset="0"/>
        <a:buChar char="•"/>
        <a:defRPr sz="2800" kern="12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  <a:cs typeface="+mn-cs"/>
        </a:defRPr>
      </a:lvl1pPr>
      <a:lvl2pPr marL="615950" indent="-285750" algn="l" defTabSz="914400" rtl="0" eaLnBrk="1" latinLnBrk="1" hangingPunct="1">
        <a:lnSpc>
          <a:spcPct val="90000"/>
        </a:lnSpc>
        <a:spcBef>
          <a:spcPts val="600"/>
        </a:spcBef>
        <a:buSzPct val="80000"/>
        <a:buFont typeface="Corbel" pitchFamily="34" charset="0"/>
        <a:buChar char="–"/>
        <a:defRPr sz="2400" kern="12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  <a:cs typeface="+mn-cs"/>
        </a:defRPr>
      </a:lvl2pPr>
      <a:lvl3pPr marL="996696" indent="-228600" algn="l" defTabSz="914400" rtl="0" eaLnBrk="1" latinLnBrk="1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  <a:cs typeface="+mn-cs"/>
        </a:defRPr>
      </a:lvl3pPr>
      <a:lvl4pPr marL="1380744" indent="-283464" algn="l" defTabSz="914400" rtl="0" eaLnBrk="1" latinLnBrk="1" hangingPunct="1">
        <a:lnSpc>
          <a:spcPct val="90000"/>
        </a:lnSpc>
        <a:spcBef>
          <a:spcPts val="600"/>
        </a:spcBef>
        <a:buFont typeface="Corbel" pitchFamily="34" charset="0"/>
        <a:buChar char="–"/>
        <a:defRPr sz="1800" kern="12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  <a:cs typeface="+mn-cs"/>
        </a:defRPr>
      </a:lvl4pPr>
      <a:lvl5pPr marL="1764792" indent="-228600" algn="l" defTabSz="914400" rtl="0" eaLnBrk="1" latinLnBrk="1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  <a:cs typeface="+mn-cs"/>
        </a:defRPr>
      </a:lvl5pPr>
      <a:lvl6pPr marL="2148840" indent="-283464" algn="l" defTabSz="914400" rtl="0" eaLnBrk="1" latinLnBrk="1" hangingPunct="1">
        <a:lnSpc>
          <a:spcPct val="90000"/>
        </a:lnSpc>
        <a:spcBef>
          <a:spcPts val="600"/>
        </a:spcBef>
        <a:buFont typeface="Corbel" pitchFamily="34" charset="0"/>
        <a:buChar char="–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532888" indent="-228600" algn="l" defTabSz="914400" rtl="0" eaLnBrk="1" latinLnBrk="1" hangingPunct="1">
        <a:lnSpc>
          <a:spcPct val="90000"/>
        </a:lnSpc>
        <a:spcBef>
          <a:spcPts val="600"/>
        </a:spcBef>
        <a:buSzPct val="80000"/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916936" indent="-283464" algn="l" defTabSz="914400" rtl="0" eaLnBrk="1" latinLnBrk="1" hangingPunct="1">
        <a:lnSpc>
          <a:spcPct val="90000"/>
        </a:lnSpc>
        <a:spcBef>
          <a:spcPts val="600"/>
        </a:spcBef>
        <a:buFont typeface="Corbel" pitchFamily="34" charset="0"/>
        <a:buChar char="–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300984" indent="-228600" algn="l" defTabSz="914400" rtl="0" eaLnBrk="1" latinLnBrk="1" hangingPunct="1">
        <a:lnSpc>
          <a:spcPct val="90000"/>
        </a:lnSpc>
        <a:spcBef>
          <a:spcPts val="6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.png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38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12" Type="http://schemas.openxmlformats.org/officeDocument/2006/relationships/image" Target="../media/image3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1.png"/><Relationship Id="rId11" Type="http://schemas.openxmlformats.org/officeDocument/2006/relationships/image" Target="../media/image36.png"/><Relationship Id="rId5" Type="http://schemas.openxmlformats.org/officeDocument/2006/relationships/image" Target="../media/image30.png"/><Relationship Id="rId10" Type="http://schemas.openxmlformats.org/officeDocument/2006/relationships/image" Target="../media/image35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Relationship Id="rId1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477788" y="716779"/>
            <a:ext cx="4178424" cy="4724399"/>
          </a:xfrm>
        </p:spPr>
        <p:txBody>
          <a:bodyPr rtlCol="0"/>
          <a:lstStyle/>
          <a:p>
            <a:pPr algn="just" rtl="0"/>
            <a:r>
              <a:rPr lang="en-US" altLang="ko-K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한컴 소망 B" panose="02020603020101020101" pitchFamily="18" charset="-127"/>
                <a:ea typeface="한컴 소망 B" panose="02020603020101020101" pitchFamily="18" charset="-127"/>
              </a:rPr>
              <a:t>PS SYSTEM </a:t>
            </a:r>
            <a:br>
              <a:rPr lang="en-US" altLang="ko-K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한컴 소망 B" panose="02020603020101020101" pitchFamily="18" charset="-127"/>
                <a:ea typeface="한컴 소망 B" panose="02020603020101020101" pitchFamily="18" charset="-127"/>
              </a:rPr>
            </a:br>
            <a:br>
              <a:rPr lang="en-US" altLang="ko-K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한컴 소망 B" panose="02020603020101020101" pitchFamily="18" charset="-127"/>
                <a:ea typeface="한컴 소망 B" panose="02020603020101020101" pitchFamily="18" charset="-127"/>
              </a:rPr>
            </a:br>
            <a:br>
              <a:rPr lang="en-US" altLang="ko-KR" dirty="0">
                <a:latin typeface="한컴 소망 B" panose="02020603020101020101" pitchFamily="18" charset="-127"/>
                <a:ea typeface="한컴 소망 B" panose="02020603020101020101" pitchFamily="18" charset="-127"/>
              </a:rPr>
            </a:br>
            <a:br>
              <a:rPr lang="en-US" altLang="ko-KR" dirty="0">
                <a:latin typeface="한컴 소망 B" panose="02020603020101020101" pitchFamily="18" charset="-127"/>
                <a:ea typeface="한컴 소망 B" panose="02020603020101020101" pitchFamily="18" charset="-127"/>
              </a:rPr>
            </a:br>
            <a:endParaRPr lang="ko-KR" altLang="en-US" dirty="0">
              <a:latin typeface="한컴 소망 B" panose="02020603020101020101" pitchFamily="18" charset="-127"/>
              <a:ea typeface="한컴 소망 B" panose="02020603020101020101" pitchFamily="18" charset="-127"/>
            </a:endParaRPr>
          </a:p>
        </p:txBody>
      </p:sp>
      <p:sp>
        <p:nvSpPr>
          <p:cNvPr id="3" name="부제 2"/>
          <p:cNvSpPr>
            <a:spLocks noGrp="1"/>
          </p:cNvSpPr>
          <p:nvPr>
            <p:ph type="subTitle" idx="1"/>
          </p:nvPr>
        </p:nvSpPr>
        <p:spPr>
          <a:xfrm>
            <a:off x="0" y="5410200"/>
            <a:ext cx="4870276" cy="762000"/>
          </a:xfrm>
        </p:spPr>
        <p:txBody>
          <a:bodyPr rtlCol="0">
            <a:normAutofit/>
          </a:bodyPr>
          <a:lstStyle/>
          <a:p>
            <a:pPr rtl="0"/>
            <a:r>
              <a:rPr lang="en-US" altLang="ko-KR" sz="2000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PS-AC</a:t>
            </a:r>
            <a:r>
              <a:rPr lang="ko-KR" altLang="en-US" sz="2000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제어 판넬</a:t>
            </a:r>
            <a:r>
              <a:rPr lang="en-US" altLang="ko-KR" sz="2000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+PS-BS</a:t>
            </a:r>
            <a:r>
              <a:rPr lang="ko-KR" altLang="en-US" sz="2000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서버 일체형 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4545" y="5949280"/>
            <a:ext cx="1101667" cy="730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080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85CECF4-C63B-4884-869E-F248232C87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o-KR" altLang="en-US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안전은 생존의 기본 조건입니다</a:t>
            </a:r>
            <a:br>
              <a:rPr lang="en-US" altLang="ko-KR" dirty="0">
                <a:latin typeface="한컴 소망 B" panose="02020603020101020101" pitchFamily="18" charset="-127"/>
                <a:ea typeface="한컴 소망 B" panose="02020603020101020101" pitchFamily="18" charset="-127"/>
              </a:rPr>
            </a:br>
            <a:r>
              <a:rPr lang="en-US" altLang="ko-KR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                          </a:t>
            </a:r>
            <a:r>
              <a:rPr lang="ko-KR" altLang="en-US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작업자의 안전을 지키세요</a:t>
            </a:r>
          </a:p>
        </p:txBody>
      </p:sp>
      <p:pic>
        <p:nvPicPr>
          <p:cNvPr id="6" name="내용 개체 틀 5">
            <a:extLst>
              <a:ext uri="{FF2B5EF4-FFF2-40B4-BE49-F238E27FC236}">
                <a16:creationId xmlns:a16="http://schemas.microsoft.com/office/drawing/2014/main" id="{BB409D8E-ECD6-49AB-BDCF-78B790E432EB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474" y="685800"/>
            <a:ext cx="5111932" cy="4191000"/>
          </a:xfrm>
        </p:spPr>
      </p:pic>
      <p:pic>
        <p:nvPicPr>
          <p:cNvPr id="12" name="내용 개체 틀 11">
            <a:extLst>
              <a:ext uri="{FF2B5EF4-FFF2-40B4-BE49-F238E27FC236}">
                <a16:creationId xmlns:a16="http://schemas.microsoft.com/office/drawing/2014/main" id="{C5D230C0-1FE9-4983-A89E-CAD9604EC26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183086" y="685800"/>
            <a:ext cx="5416730" cy="4191000"/>
          </a:xfr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C3B783E1-EFC5-47C0-A39B-BC3F49D6EA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908" y="5578460"/>
            <a:ext cx="1101667" cy="730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3993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7">
            <a:extLst>
              <a:ext uri="{FF2B5EF4-FFF2-40B4-BE49-F238E27FC236}">
                <a16:creationId xmlns:a16="http://schemas.microsoft.com/office/drawing/2014/main" id="{0856D3A0-6030-4E5B-9E43-A811020258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740" y="285205"/>
            <a:ext cx="5591004" cy="6315891"/>
          </a:xfr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780F0F46-1256-4CBE-BD97-DCBB713AD5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7094" y="302043"/>
            <a:ext cx="2861938" cy="3090086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BA3820D5-9682-4489-8AB8-926C9DF155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40313" y="311265"/>
            <a:ext cx="3084540" cy="3071032"/>
          </a:xfrm>
          <a:prstGeom prst="rect">
            <a:avLst/>
          </a:prstGeom>
        </p:spPr>
      </p:pic>
      <p:pic>
        <p:nvPicPr>
          <p:cNvPr id="24" name="그림 23">
            <a:extLst>
              <a:ext uri="{FF2B5EF4-FFF2-40B4-BE49-F238E27FC236}">
                <a16:creationId xmlns:a16="http://schemas.microsoft.com/office/drawing/2014/main" id="{BEEF597A-5910-434E-A253-B2C63E8BB77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78012" y="3374166"/>
            <a:ext cx="2880853" cy="3203616"/>
          </a:xfrm>
          <a:prstGeom prst="rect">
            <a:avLst/>
          </a:prstGeom>
        </p:spPr>
      </p:pic>
      <p:pic>
        <p:nvPicPr>
          <p:cNvPr id="26" name="그림 25">
            <a:extLst>
              <a:ext uri="{FF2B5EF4-FFF2-40B4-BE49-F238E27FC236}">
                <a16:creationId xmlns:a16="http://schemas.microsoft.com/office/drawing/2014/main" id="{5A8A4872-D685-493B-9BF9-515EC2B9C3F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26633" y="3392129"/>
            <a:ext cx="3127715" cy="3205316"/>
          </a:xfrm>
          <a:prstGeom prst="rect">
            <a:avLst/>
          </a:prstGeom>
        </p:spPr>
      </p:pic>
      <p:pic>
        <p:nvPicPr>
          <p:cNvPr id="27" name="그림 26">
            <a:extLst>
              <a:ext uri="{FF2B5EF4-FFF2-40B4-BE49-F238E27FC236}">
                <a16:creationId xmlns:a16="http://schemas.microsoft.com/office/drawing/2014/main" id="{DD3458FF-0A11-48AF-AC1E-6F4624A3110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5982789"/>
            <a:ext cx="591981" cy="396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963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A81A39A-7972-4217-A062-B2A56E171F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653" y="5105400"/>
            <a:ext cx="10138462" cy="1356360"/>
          </a:xfrm>
        </p:spPr>
        <p:txBody>
          <a:bodyPr/>
          <a:lstStyle/>
          <a:p>
            <a:r>
              <a:rPr lang="ko-KR" altLang="en-US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현 정부가 들어오면서                           안전한 직장 안전한 일터가 강조</a:t>
            </a:r>
          </a:p>
        </p:txBody>
      </p:sp>
      <p:pic>
        <p:nvPicPr>
          <p:cNvPr id="8" name="내용 개체 틀 7">
            <a:extLst>
              <a:ext uri="{FF2B5EF4-FFF2-40B4-BE49-F238E27FC236}">
                <a16:creationId xmlns:a16="http://schemas.microsoft.com/office/drawing/2014/main" id="{AE094296-7AE6-4024-9A7F-0FE7656752C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09599" y="636854"/>
            <a:ext cx="3333135" cy="4084105"/>
          </a:xfr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F44A8DD6-A497-4D9A-B21E-85C5138784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6113" y="668594"/>
            <a:ext cx="3461706" cy="4011562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A17BB5AF-60FC-41EA-BE1B-2FA791895E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52787" y="629265"/>
            <a:ext cx="3477110" cy="4109883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C4290DA8-95C9-4CDF-BB9B-04D4C58BE5A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7617" y="5561042"/>
            <a:ext cx="1101667" cy="730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6853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33772" y="548680"/>
            <a:ext cx="8229599" cy="1019200"/>
          </a:xfrm>
        </p:spPr>
        <p:txBody>
          <a:bodyPr rtlCol="0"/>
          <a:lstStyle/>
          <a:p>
            <a:pPr rtl="0"/>
            <a:r>
              <a:rPr lang="en-US" altLang="ko-KR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AI </a:t>
            </a:r>
            <a:r>
              <a:rPr lang="ko-KR" altLang="en-US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스마트 안전 관리 시스템</a:t>
            </a:r>
            <a:endParaRPr lang="en-US" altLang="ko-KR" dirty="0">
              <a:latin typeface="한컴 소망 B" panose="02020603020101020101" pitchFamily="18" charset="-127"/>
              <a:ea typeface="한컴 소망 B" panose="02020603020101020101" pitchFamily="18" charset="-127"/>
            </a:endParaRP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28978" y="1844824"/>
            <a:ext cx="11166034" cy="4464496"/>
          </a:xfrm>
        </p:spPr>
        <p:txBody>
          <a:bodyPr rtlCol="0">
            <a:noAutofit/>
          </a:bodyPr>
          <a:lstStyle/>
          <a:p>
            <a:pPr marL="742950" lvl="1" indent="-285750">
              <a:lnSpc>
                <a:spcPct val="21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dirty="0">
                <a:solidFill>
                  <a:schemeClr val="tx1"/>
                </a:solidFill>
                <a:latin typeface="한컴 솔잎 M" panose="02020603020101020101" pitchFamily="18" charset="-127"/>
                <a:ea typeface="한컴 솔잎 M" panose="02020603020101020101" pitchFamily="18" charset="-127"/>
              </a:rPr>
              <a:t>특수 카메라의 기능은 렌즈 별 화각 조절이 가능 원하는 장소 구역을 지정</a:t>
            </a:r>
            <a:endParaRPr lang="en-US" altLang="ko-KR" dirty="0">
              <a:solidFill>
                <a:schemeClr val="tx1"/>
              </a:solidFill>
              <a:latin typeface="한컴 솔잎 M" panose="02020603020101020101" pitchFamily="18" charset="-127"/>
              <a:ea typeface="한컴 솔잎 M" panose="02020603020101020101" pitchFamily="18" charset="-127"/>
            </a:endParaRPr>
          </a:p>
          <a:p>
            <a:pPr marL="742950" lvl="1" indent="-285750">
              <a:lnSpc>
                <a:spcPct val="21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dirty="0">
                <a:solidFill>
                  <a:schemeClr val="tx1"/>
                </a:solidFill>
                <a:latin typeface="한컴 솔잎 M" panose="02020603020101020101" pitchFamily="18" charset="-127"/>
                <a:ea typeface="한컴 솔잎 M" panose="02020603020101020101" pitchFamily="18" charset="-127"/>
              </a:rPr>
              <a:t>영상 분석 프로그램으로 사람이 감지되면 호 이스트 기능이 멈추고 음성안내 및 경광 등으로 위험 표시</a:t>
            </a:r>
            <a:endParaRPr lang="en-US" altLang="ko-KR" dirty="0">
              <a:solidFill>
                <a:schemeClr val="tx1"/>
              </a:solidFill>
              <a:latin typeface="한컴 솔잎 M" panose="02020603020101020101" pitchFamily="18" charset="-127"/>
              <a:ea typeface="한컴 솔잎 M" panose="02020603020101020101" pitchFamily="18" charset="-127"/>
            </a:endParaRPr>
          </a:p>
          <a:p>
            <a:pPr marL="742950" lvl="1" indent="-285750">
              <a:lnSpc>
                <a:spcPct val="21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dirty="0">
                <a:solidFill>
                  <a:schemeClr val="tx1"/>
                </a:solidFill>
                <a:latin typeface="한컴 솔잎 M" panose="02020603020101020101" pitchFamily="18" charset="-127"/>
                <a:ea typeface="한컴 솔잎 M" panose="02020603020101020101" pitchFamily="18" charset="-127"/>
              </a:rPr>
              <a:t>특수 카메라 화각 안에 사람이 있으면 수동으로 호 이스트 작동 </a:t>
            </a:r>
            <a:r>
              <a:rPr lang="en-US" altLang="ko-KR" dirty="0">
                <a:solidFill>
                  <a:schemeClr val="tx1"/>
                </a:solidFill>
                <a:latin typeface="한컴 솔잎 M" panose="02020603020101020101" pitchFamily="18" charset="-127"/>
                <a:ea typeface="한컴 솔잎 M" panose="02020603020101020101" pitchFamily="18" charset="-127"/>
              </a:rPr>
              <a:t>OFF</a:t>
            </a:r>
          </a:p>
          <a:p>
            <a:pPr marL="742950" lvl="1" indent="-285750">
              <a:lnSpc>
                <a:spcPct val="21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dirty="0">
                <a:solidFill>
                  <a:schemeClr val="tx1"/>
                </a:solidFill>
                <a:latin typeface="한컴 솔잎 M" panose="02020603020101020101" pitchFamily="18" charset="-127"/>
                <a:ea typeface="한컴 솔잎 M" panose="02020603020101020101" pitchFamily="18" charset="-127"/>
              </a:rPr>
              <a:t>특수 카메라 화각 안에 사람이 없으면 호 이스트 작동 </a:t>
            </a:r>
            <a:r>
              <a:rPr lang="en-US" altLang="ko-KR" dirty="0">
                <a:solidFill>
                  <a:schemeClr val="tx1"/>
                </a:solidFill>
                <a:latin typeface="한컴 솔잎 M" panose="02020603020101020101" pitchFamily="18" charset="-127"/>
                <a:ea typeface="한컴 솔잎 M" panose="02020603020101020101" pitchFamily="18" charset="-127"/>
              </a:rPr>
              <a:t>ON</a:t>
            </a:r>
          </a:p>
          <a:p>
            <a:pPr marL="742950" lvl="1" indent="-285750">
              <a:lnSpc>
                <a:spcPct val="21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ko-KR" dirty="0">
                <a:solidFill>
                  <a:schemeClr val="tx1"/>
                </a:solidFill>
                <a:latin typeface="한컴 솔잎 M" panose="02020603020101020101" pitchFamily="18" charset="-127"/>
                <a:ea typeface="한컴 솔잎 M" panose="02020603020101020101" pitchFamily="18" charset="-127"/>
              </a:rPr>
              <a:t>100% </a:t>
            </a:r>
            <a:r>
              <a:rPr lang="ko-KR" altLang="en-US" dirty="0">
                <a:solidFill>
                  <a:schemeClr val="tx1"/>
                </a:solidFill>
                <a:latin typeface="한컴 솔잎 M" panose="02020603020101020101" pitchFamily="18" charset="-127"/>
                <a:ea typeface="한컴 솔잎 M" panose="02020603020101020101" pitchFamily="18" charset="-127"/>
              </a:rPr>
              <a:t>방수 방진 자동 공기순환 시스템 장착</a:t>
            </a:r>
            <a:endParaRPr lang="en-US" altLang="ko-KR" dirty="0">
              <a:solidFill>
                <a:schemeClr val="tx1"/>
              </a:solidFill>
              <a:latin typeface="한컴 솔잎 M" panose="02020603020101020101" pitchFamily="18" charset="-127"/>
              <a:ea typeface="한컴 솔잎 M" panose="02020603020101020101" pitchFamily="18" charset="-127"/>
            </a:endParaRPr>
          </a:p>
          <a:p>
            <a:pPr marL="742950" lvl="1" indent="-285750">
              <a:lnSpc>
                <a:spcPct val="21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dirty="0">
                <a:solidFill>
                  <a:schemeClr val="tx1"/>
                </a:solidFill>
                <a:latin typeface="한컴 솔잎 M" panose="02020603020101020101" pitchFamily="18" charset="-127"/>
                <a:ea typeface="한컴 솔잎 M" panose="02020603020101020101" pitchFamily="18" charset="-127"/>
              </a:rPr>
              <a:t>자동 온도조절 자동 냉각 발열 제어 가능</a:t>
            </a:r>
            <a:endParaRPr lang="en-US" altLang="ko-KR" dirty="0">
              <a:solidFill>
                <a:schemeClr val="tx1"/>
              </a:solidFill>
              <a:latin typeface="한컴 솔잎 M" panose="02020603020101020101" pitchFamily="18" charset="-127"/>
              <a:ea typeface="한컴 솔잎 M" panose="02020603020101020101" pitchFamily="18" charset="-127"/>
            </a:endParaRPr>
          </a:p>
          <a:p>
            <a:pPr marL="742950" lvl="1" indent="-285750">
              <a:lnSpc>
                <a:spcPct val="21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dirty="0">
                <a:solidFill>
                  <a:schemeClr val="tx1"/>
                </a:solidFill>
                <a:latin typeface="한컴 솔잎 M" panose="02020603020101020101" pitchFamily="18" charset="-127"/>
                <a:ea typeface="한컴 솔잎 M" panose="02020603020101020101" pitchFamily="18" charset="-127"/>
              </a:rPr>
              <a:t>극한 현장에서도 기능을 제대로 구현 할 수 있는 기술력이 있는 안전관리시스템을 경험해 보십시오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8908" y="5578460"/>
            <a:ext cx="1101667" cy="730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498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F0F934EB-BCEB-43A4-8584-4DEF2DC31C48}"/>
              </a:ext>
            </a:extLst>
          </p:cNvPr>
          <p:cNvSpPr txBox="1"/>
          <p:nvPr/>
        </p:nvSpPr>
        <p:spPr>
          <a:xfrm>
            <a:off x="324464" y="216310"/>
            <a:ext cx="116413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1" dirty="0">
                <a:solidFill>
                  <a:schemeClr val="bg2">
                    <a:lumMod val="50000"/>
                  </a:schemeClr>
                </a:solidFill>
                <a:latin typeface="한컴 소망 B" panose="02020603020101020101" pitchFamily="18" charset="-127"/>
                <a:ea typeface="한컴 소망 B" panose="02020603020101020101" pitchFamily="18" charset="-127"/>
              </a:rPr>
              <a:t>AI Smart Hoist Safety System</a:t>
            </a:r>
            <a:endParaRPr lang="ko-KR" altLang="en-US" sz="3200" b="1" dirty="0">
              <a:solidFill>
                <a:schemeClr val="bg2">
                  <a:lumMod val="50000"/>
                </a:schemeClr>
              </a:solidFill>
              <a:latin typeface="한컴 소망 B" panose="02020603020101020101" pitchFamily="18" charset="-127"/>
              <a:ea typeface="한컴 소망 B" panose="02020603020101020101" pitchFamily="18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C1BB06C-E87C-4EF2-A455-5B1C62583B5F}"/>
              </a:ext>
            </a:extLst>
          </p:cNvPr>
          <p:cNvSpPr txBox="1"/>
          <p:nvPr/>
        </p:nvSpPr>
        <p:spPr>
          <a:xfrm rot="10800000" flipV="1">
            <a:off x="339634" y="815761"/>
            <a:ext cx="109031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latin typeface="한컴 소망 M" panose="02020603020101020101" pitchFamily="18" charset="-127"/>
                <a:ea typeface="한컴 소망 M" panose="02020603020101020101" pitchFamily="18" charset="-127"/>
              </a:rPr>
              <a:t>산업 현장의 중대재해를 예방하기위해 개발된 </a:t>
            </a:r>
            <a:r>
              <a:rPr lang="en-US" altLang="ko-KR" sz="2000" b="1" dirty="0">
                <a:latin typeface="한컴 소망 M" panose="02020603020101020101" pitchFamily="18" charset="-127"/>
                <a:ea typeface="한컴 소망 M" panose="02020603020101020101" pitchFamily="18" charset="-127"/>
              </a:rPr>
              <a:t>AI</a:t>
            </a:r>
            <a:r>
              <a:rPr lang="ko-KR" altLang="en-US" sz="2000" b="1" dirty="0">
                <a:latin typeface="한컴 소망 M" panose="02020603020101020101" pitchFamily="18" charset="-127"/>
                <a:ea typeface="한컴 소망 M" panose="02020603020101020101" pitchFamily="18" charset="-127"/>
              </a:rPr>
              <a:t>기반 안전 솔루션으로                                                                           호이스트 작업 반경 내 인체를 실시간 감지하고 위험상황시 즉각 대응 합니다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660362A-1D80-483C-847C-A87725190B54}"/>
              </a:ext>
            </a:extLst>
          </p:cNvPr>
          <p:cNvSpPr txBox="1"/>
          <p:nvPr/>
        </p:nvSpPr>
        <p:spPr>
          <a:xfrm>
            <a:off x="1672044" y="1552652"/>
            <a:ext cx="305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>
                <a:solidFill>
                  <a:schemeClr val="accent2">
                    <a:lumMod val="50000"/>
                  </a:schemeClr>
                </a:solidFill>
                <a:latin typeface="한컴 소망 M" panose="02020603020101020101" pitchFamily="18" charset="-127"/>
                <a:ea typeface="한컴 소망 M" panose="02020603020101020101" pitchFamily="18" charset="-127"/>
              </a:rPr>
              <a:t>핵심 기능</a:t>
            </a:r>
            <a:endParaRPr lang="en-US" altLang="ko-KR" sz="2800" b="1" dirty="0">
              <a:solidFill>
                <a:schemeClr val="accent2">
                  <a:lumMod val="50000"/>
                </a:schemeClr>
              </a:solidFill>
              <a:latin typeface="한컴 소망 M" panose="02020603020101020101" pitchFamily="18" charset="-127"/>
              <a:ea typeface="한컴 소망 M" panose="02020603020101020101" pitchFamily="18" charset="-127"/>
            </a:endParaRPr>
          </a:p>
        </p:txBody>
      </p:sp>
      <p:sp>
        <p:nvSpPr>
          <p:cNvPr id="9" name="Shape 8">
            <a:extLst>
              <a:ext uri="{FF2B5EF4-FFF2-40B4-BE49-F238E27FC236}">
                <a16:creationId xmlns:a16="http://schemas.microsoft.com/office/drawing/2014/main" id="{E277A9ED-039B-4798-BC6D-719B49ADA059}"/>
              </a:ext>
            </a:extLst>
          </p:cNvPr>
          <p:cNvSpPr/>
          <p:nvPr/>
        </p:nvSpPr>
        <p:spPr>
          <a:xfrm>
            <a:off x="227241" y="2081349"/>
            <a:ext cx="5050153" cy="617958"/>
          </a:xfrm>
          <a:prstGeom prst="rect">
            <a:avLst/>
          </a:prstGeom>
          <a:solidFill>
            <a:srgbClr val="F0F7FF"/>
          </a:solidFill>
          <a:ln/>
        </p:spPr>
      </p:sp>
      <p:sp>
        <p:nvSpPr>
          <p:cNvPr id="10" name="Text 14">
            <a:extLst>
              <a:ext uri="{FF2B5EF4-FFF2-40B4-BE49-F238E27FC236}">
                <a16:creationId xmlns:a16="http://schemas.microsoft.com/office/drawing/2014/main" id="{8F0BD56E-7362-4B60-A312-517F7DA19821}"/>
              </a:ext>
            </a:extLst>
          </p:cNvPr>
          <p:cNvSpPr txBox="1"/>
          <p:nvPr/>
        </p:nvSpPr>
        <p:spPr>
          <a:xfrm>
            <a:off x="692462" y="2168434"/>
            <a:ext cx="1719812" cy="28493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0E4C92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실시간 인체 감지</a:t>
            </a:r>
            <a:endParaRPr lang="en-US" sz="1600" b="1" dirty="0"/>
          </a:p>
        </p:txBody>
      </p:sp>
      <p:sp>
        <p:nvSpPr>
          <p:cNvPr id="11" name="Text 16">
            <a:extLst>
              <a:ext uri="{FF2B5EF4-FFF2-40B4-BE49-F238E27FC236}">
                <a16:creationId xmlns:a16="http://schemas.microsoft.com/office/drawing/2014/main" id="{1F61C786-4114-44B6-8152-8A79D12EE900}"/>
              </a:ext>
            </a:extLst>
          </p:cNvPr>
          <p:cNvSpPr txBox="1"/>
          <p:nvPr/>
        </p:nvSpPr>
        <p:spPr>
          <a:xfrm>
            <a:off x="653145" y="2351314"/>
            <a:ext cx="3878106" cy="43889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50" dirty="0">
                <a:solidFill>
                  <a:srgbClr val="4B556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특수 카메라와 AI 영상분석으로 레드존 내 작업자를 실시간 감지합니다.</a:t>
            </a:r>
            <a:endParaRPr lang="en-US" sz="1050" dirty="0"/>
          </a:p>
        </p:txBody>
      </p:sp>
      <p:pic>
        <p:nvPicPr>
          <p:cNvPr id="12" name="Image 3" descr="preencoded.png">
            <a:extLst>
              <a:ext uri="{FF2B5EF4-FFF2-40B4-BE49-F238E27FC236}">
                <a16:creationId xmlns:a16="http://schemas.microsoft.com/office/drawing/2014/main" id="{B0220D07-3CFD-4FFB-ADF3-26BB9868C8F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359950" y="2315946"/>
            <a:ext cx="181051" cy="181051"/>
          </a:xfrm>
          <a:prstGeom prst="rect">
            <a:avLst/>
          </a:prstGeom>
        </p:spPr>
      </p:pic>
      <p:sp>
        <p:nvSpPr>
          <p:cNvPr id="14" name="Shape 10">
            <a:extLst>
              <a:ext uri="{FF2B5EF4-FFF2-40B4-BE49-F238E27FC236}">
                <a16:creationId xmlns:a16="http://schemas.microsoft.com/office/drawing/2014/main" id="{A463BEB3-2FDE-4473-83EA-39106906F49C}"/>
              </a:ext>
            </a:extLst>
          </p:cNvPr>
          <p:cNvSpPr/>
          <p:nvPr/>
        </p:nvSpPr>
        <p:spPr>
          <a:xfrm>
            <a:off x="243534" y="2922117"/>
            <a:ext cx="5033859" cy="613562"/>
          </a:xfrm>
          <a:prstGeom prst="rect">
            <a:avLst/>
          </a:prstGeom>
          <a:solidFill>
            <a:srgbClr val="F0F7FF"/>
          </a:solidFill>
          <a:ln/>
        </p:spPr>
      </p:sp>
      <p:sp>
        <p:nvSpPr>
          <p:cNvPr id="15" name="Text 17">
            <a:extLst>
              <a:ext uri="{FF2B5EF4-FFF2-40B4-BE49-F238E27FC236}">
                <a16:creationId xmlns:a16="http://schemas.microsoft.com/office/drawing/2014/main" id="{7DB95E6F-372D-4A9A-BB4E-3C15D9DF2B8F}"/>
              </a:ext>
            </a:extLst>
          </p:cNvPr>
          <p:cNvSpPr txBox="1"/>
          <p:nvPr/>
        </p:nvSpPr>
        <p:spPr>
          <a:xfrm>
            <a:off x="724204" y="2943497"/>
            <a:ext cx="1505189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0E4C92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자동 정지 시스템</a:t>
            </a:r>
            <a:endParaRPr lang="en-US" sz="1600" dirty="0"/>
          </a:p>
        </p:txBody>
      </p:sp>
      <p:sp>
        <p:nvSpPr>
          <p:cNvPr id="16" name="Text 18">
            <a:extLst>
              <a:ext uri="{FF2B5EF4-FFF2-40B4-BE49-F238E27FC236}">
                <a16:creationId xmlns:a16="http://schemas.microsoft.com/office/drawing/2014/main" id="{A82F5F03-EDCA-4EB2-A134-8C156098A2D9}"/>
              </a:ext>
            </a:extLst>
          </p:cNvPr>
          <p:cNvSpPr txBox="1"/>
          <p:nvPr/>
        </p:nvSpPr>
        <p:spPr>
          <a:xfrm>
            <a:off x="680661" y="3269286"/>
            <a:ext cx="4370309" cy="153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50" dirty="0">
                <a:solidFill>
                  <a:srgbClr val="4B556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인체 감지 시 호이스트 작동을 자동 정지시켜 협착·추락·충돌 사고를 방지합니다.</a:t>
            </a:r>
            <a:endParaRPr lang="en-US" sz="1050" dirty="0"/>
          </a:p>
        </p:txBody>
      </p:sp>
      <p:pic>
        <p:nvPicPr>
          <p:cNvPr id="17" name="Image 4" descr="preencoded.png">
            <a:extLst>
              <a:ext uri="{FF2B5EF4-FFF2-40B4-BE49-F238E27FC236}">
                <a16:creationId xmlns:a16="http://schemas.microsoft.com/office/drawing/2014/main" id="{B16CB938-394F-4106-9AB4-A64E4E6FD59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319779" y="3072994"/>
            <a:ext cx="181051" cy="181051"/>
          </a:xfrm>
          <a:prstGeom prst="rect">
            <a:avLst/>
          </a:prstGeom>
        </p:spPr>
      </p:pic>
      <p:sp>
        <p:nvSpPr>
          <p:cNvPr id="18" name="Shape 10">
            <a:extLst>
              <a:ext uri="{FF2B5EF4-FFF2-40B4-BE49-F238E27FC236}">
                <a16:creationId xmlns:a16="http://schemas.microsoft.com/office/drawing/2014/main" id="{B4DD9B98-7A35-4269-915B-2D44B1C94EE6}"/>
              </a:ext>
            </a:extLst>
          </p:cNvPr>
          <p:cNvSpPr/>
          <p:nvPr/>
        </p:nvSpPr>
        <p:spPr>
          <a:xfrm>
            <a:off x="247889" y="3762103"/>
            <a:ext cx="5073048" cy="666204"/>
          </a:xfrm>
          <a:prstGeom prst="rect">
            <a:avLst/>
          </a:prstGeom>
          <a:solidFill>
            <a:srgbClr val="F0F7FF"/>
          </a:solidFill>
          <a:ln/>
        </p:spPr>
      </p:sp>
      <p:sp>
        <p:nvSpPr>
          <p:cNvPr id="19" name="Shape 10">
            <a:extLst>
              <a:ext uri="{FF2B5EF4-FFF2-40B4-BE49-F238E27FC236}">
                <a16:creationId xmlns:a16="http://schemas.microsoft.com/office/drawing/2014/main" id="{BFFDC133-3796-447C-80C8-57DCFD9C9D11}"/>
              </a:ext>
            </a:extLst>
          </p:cNvPr>
          <p:cNvSpPr/>
          <p:nvPr/>
        </p:nvSpPr>
        <p:spPr>
          <a:xfrm>
            <a:off x="256596" y="4659477"/>
            <a:ext cx="5055631" cy="687585"/>
          </a:xfrm>
          <a:prstGeom prst="rect">
            <a:avLst/>
          </a:prstGeom>
          <a:solidFill>
            <a:srgbClr val="F0F7FF"/>
          </a:solidFill>
          <a:ln/>
        </p:spPr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412CEDA-C616-4617-9B8A-EC765C797CA1}"/>
              </a:ext>
            </a:extLst>
          </p:cNvPr>
          <p:cNvSpPr txBox="1"/>
          <p:nvPr/>
        </p:nvSpPr>
        <p:spPr>
          <a:xfrm>
            <a:off x="635727" y="3795152"/>
            <a:ext cx="60960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l">
              <a:buNone/>
            </a:pPr>
            <a:r>
              <a:rPr lang="en-US" altLang="ko-KR" sz="1600" b="1" dirty="0">
                <a:solidFill>
                  <a:srgbClr val="0E4C92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경고 알림 시스템</a:t>
            </a:r>
            <a:endParaRPr lang="en-US" altLang="ko-KR" sz="1600" dirty="0"/>
          </a:p>
        </p:txBody>
      </p:sp>
      <p:sp>
        <p:nvSpPr>
          <p:cNvPr id="22" name="Text 21">
            <a:extLst>
              <a:ext uri="{FF2B5EF4-FFF2-40B4-BE49-F238E27FC236}">
                <a16:creationId xmlns:a16="http://schemas.microsoft.com/office/drawing/2014/main" id="{24895A8E-23B3-4EBF-B3B3-8315042EF6DA}"/>
              </a:ext>
            </a:extLst>
          </p:cNvPr>
          <p:cNvSpPr txBox="1"/>
          <p:nvPr/>
        </p:nvSpPr>
        <p:spPr>
          <a:xfrm>
            <a:off x="663246" y="4127862"/>
            <a:ext cx="4274514" cy="2949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50" dirty="0">
                <a:solidFill>
                  <a:srgbClr val="4B556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경광등·음성안내로 위험을 알리고, 안전모 무선 단말기와 연동합니다.</a:t>
            </a:r>
            <a:endParaRPr lang="en-US" sz="1050" dirty="0"/>
          </a:p>
        </p:txBody>
      </p:sp>
      <p:pic>
        <p:nvPicPr>
          <p:cNvPr id="23" name="Image 5" descr="preencoded.png">
            <a:extLst>
              <a:ext uri="{FF2B5EF4-FFF2-40B4-BE49-F238E27FC236}">
                <a16:creationId xmlns:a16="http://schemas.microsoft.com/office/drawing/2014/main" id="{D982A603-E3E5-4109-B0CB-369A2F2EA7D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-505" r="-505"/>
          <a:stretch/>
        </p:blipFill>
        <p:spPr>
          <a:xfrm>
            <a:off x="331709" y="3993185"/>
            <a:ext cx="228600" cy="181051"/>
          </a:xfrm>
          <a:prstGeom prst="rect">
            <a:avLst/>
          </a:prstGeom>
        </p:spPr>
      </p:pic>
      <p:sp>
        <p:nvSpPr>
          <p:cNvPr id="24" name="Text 26">
            <a:extLst>
              <a:ext uri="{FF2B5EF4-FFF2-40B4-BE49-F238E27FC236}">
                <a16:creationId xmlns:a16="http://schemas.microsoft.com/office/drawing/2014/main" id="{81BB3AA8-D4FF-4BE7-B210-C4CEBA65B384}"/>
              </a:ext>
            </a:extLst>
          </p:cNvPr>
          <p:cNvSpPr txBox="1"/>
          <p:nvPr/>
        </p:nvSpPr>
        <p:spPr>
          <a:xfrm>
            <a:off x="724204" y="4798423"/>
            <a:ext cx="1722905" cy="282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0E4C92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24시간 영상기록</a:t>
            </a:r>
            <a:endParaRPr lang="en-US" sz="1600" dirty="0"/>
          </a:p>
        </p:txBody>
      </p:sp>
      <p:sp>
        <p:nvSpPr>
          <p:cNvPr id="25" name="Text 27">
            <a:extLst>
              <a:ext uri="{FF2B5EF4-FFF2-40B4-BE49-F238E27FC236}">
                <a16:creationId xmlns:a16="http://schemas.microsoft.com/office/drawing/2014/main" id="{5E684ABB-472E-43D8-A13A-217F67368887}"/>
              </a:ext>
            </a:extLst>
          </p:cNvPr>
          <p:cNvSpPr txBox="1"/>
          <p:nvPr/>
        </p:nvSpPr>
        <p:spPr>
          <a:xfrm>
            <a:off x="689369" y="5103223"/>
            <a:ext cx="3961007" cy="19420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50" dirty="0">
                <a:solidFill>
                  <a:srgbClr val="4B556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작업 영상 기록 및 AI 기반 사고 원인 분석으로 재발을 방지합니다.</a:t>
            </a:r>
            <a:endParaRPr lang="en-US" sz="1050" dirty="0"/>
          </a:p>
        </p:txBody>
      </p:sp>
      <p:pic>
        <p:nvPicPr>
          <p:cNvPr id="26" name="Image 7" descr="preencoded.png">
            <a:extLst>
              <a:ext uri="{FF2B5EF4-FFF2-40B4-BE49-F238E27FC236}">
                <a16:creationId xmlns:a16="http://schemas.microsoft.com/office/drawing/2014/main" id="{DD39E82A-720E-43CA-BF53-F6907D4D5CD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-1403" r="-1403"/>
          <a:stretch/>
        </p:blipFill>
        <p:spPr>
          <a:xfrm>
            <a:off x="305583" y="4954916"/>
            <a:ext cx="209398" cy="181051"/>
          </a:xfrm>
          <a:prstGeom prst="rect">
            <a:avLst/>
          </a:prstGeom>
        </p:spPr>
      </p:pic>
      <p:pic>
        <p:nvPicPr>
          <p:cNvPr id="27" name="Picture 4">
            <a:extLst>
              <a:ext uri="{FF2B5EF4-FFF2-40B4-BE49-F238E27FC236}">
                <a16:creationId xmlns:a16="http://schemas.microsoft.com/office/drawing/2014/main" id="{4C705849-2EEF-4C54-BF86-D349D1C4EAB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48251" y="2055223"/>
            <a:ext cx="5425440" cy="3239588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4C5103A7-63C9-4734-BE4E-96BDD0B95B11}"/>
              </a:ext>
            </a:extLst>
          </p:cNvPr>
          <p:cNvSpPr txBox="1"/>
          <p:nvPr/>
        </p:nvSpPr>
        <p:spPr>
          <a:xfrm>
            <a:off x="7071360" y="1506583"/>
            <a:ext cx="2725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>
                <a:solidFill>
                  <a:schemeClr val="accent2">
                    <a:lumMod val="50000"/>
                  </a:schemeClr>
                </a:solidFill>
                <a:latin typeface="한컴 소망 M" panose="02020603020101020101" pitchFamily="18" charset="-127"/>
                <a:ea typeface="한컴 소망 M" panose="02020603020101020101" pitchFamily="18" charset="-127"/>
              </a:rPr>
              <a:t>시스템 개요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2DAAE87F-233D-4608-86CF-696B7BF1D887}"/>
              </a:ext>
            </a:extLst>
          </p:cNvPr>
          <p:cNvSpPr txBox="1"/>
          <p:nvPr/>
        </p:nvSpPr>
        <p:spPr>
          <a:xfrm>
            <a:off x="5439682" y="5660572"/>
            <a:ext cx="67491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>
                <a:solidFill>
                  <a:schemeClr val="accent2">
                    <a:lumMod val="50000"/>
                  </a:schemeClr>
                </a:solidFill>
                <a:latin typeface="한컴 소망 B" panose="02020603020101020101" pitchFamily="18" charset="-127"/>
                <a:ea typeface="한컴 소망 B" panose="02020603020101020101" pitchFamily="18" charset="-127"/>
              </a:rPr>
              <a:t>기존 수동식 안전 장치와 달리 실시간 감지와 자동 대응으로 사고를 미연에 방지하는 혁신적 솔루션 입니다</a:t>
            </a:r>
          </a:p>
        </p:txBody>
      </p:sp>
      <p:pic>
        <p:nvPicPr>
          <p:cNvPr id="30" name="Picture 6">
            <a:extLst>
              <a:ext uri="{FF2B5EF4-FFF2-40B4-BE49-F238E27FC236}">
                <a16:creationId xmlns:a16="http://schemas.microsoft.com/office/drawing/2014/main" id="{AFB13081-25A1-4940-8A71-EA3051F49C4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5010" y="5400896"/>
            <a:ext cx="1578177" cy="1355451"/>
          </a:xfrm>
          <a:prstGeom prst="rect">
            <a:avLst/>
          </a:prstGeom>
        </p:spPr>
      </p:pic>
      <p:pic>
        <p:nvPicPr>
          <p:cNvPr id="31" name="Picture 7">
            <a:extLst>
              <a:ext uri="{FF2B5EF4-FFF2-40B4-BE49-F238E27FC236}">
                <a16:creationId xmlns:a16="http://schemas.microsoft.com/office/drawing/2014/main" id="{C9920CA6-79D3-44DA-B1EF-14B2D166626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13656" y="5410261"/>
            <a:ext cx="1541780" cy="1355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9202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33773" y="332656"/>
            <a:ext cx="3744416" cy="5256584"/>
          </a:xfrm>
        </p:spPr>
        <p:txBody>
          <a:bodyPr>
            <a:normAutofit/>
          </a:bodyPr>
          <a:lstStyle/>
          <a:p>
            <a:r>
              <a:rPr lang="en-US" altLang="ko-KR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AI </a:t>
            </a:r>
            <a:r>
              <a:rPr lang="ko-KR" altLang="en-US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스마트 안전 관리 시스템은 딥 러닝을 기반 객체 감지 기술을 적용하여 호 이스트 작업 구역 내 사람을 고 정밀로 식별하고 위험 상황에 즉각 대응하는 시스템입니다</a:t>
            </a:r>
            <a:r>
              <a:rPr lang="en-US" altLang="ko-KR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.</a:t>
            </a:r>
          </a:p>
          <a:p>
            <a:endParaRPr lang="en-US" altLang="ko-KR" dirty="0">
              <a:latin typeface="한컴 소망 B" panose="02020603020101020101" pitchFamily="18" charset="-127"/>
              <a:ea typeface="한컴 소망 B" panose="02020603020101020101" pitchFamily="18" charset="-127"/>
            </a:endParaRPr>
          </a:p>
          <a:p>
            <a:r>
              <a:rPr lang="en-US" altLang="ko-KR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AI </a:t>
            </a:r>
            <a:r>
              <a:rPr lang="ko-KR" altLang="en-US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객체 감지 기술</a:t>
            </a:r>
            <a:endParaRPr lang="en-US" altLang="ko-KR" dirty="0">
              <a:latin typeface="한컴 소망 B" panose="02020603020101020101" pitchFamily="18" charset="-127"/>
              <a:ea typeface="한컴 소망 B" panose="02020603020101020101" pitchFamily="18" charset="-127"/>
            </a:endParaRPr>
          </a:p>
          <a:p>
            <a:r>
              <a:rPr lang="en-US" altLang="ko-KR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YOLO V3</a:t>
            </a:r>
            <a:r>
              <a:rPr lang="ko-KR" altLang="en-US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계열 알고리즘 기반 단일 추론</a:t>
            </a:r>
            <a:r>
              <a:rPr lang="en-US" altLang="ko-KR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(One-Shot-Detection)</a:t>
            </a:r>
            <a:r>
              <a:rPr lang="ko-KR" altLang="en-US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방식으로 빠른 속도와 높은 정확도 구현</a:t>
            </a:r>
            <a:endParaRPr lang="en-US" altLang="ko-KR" dirty="0">
              <a:latin typeface="한컴 소망 B" panose="02020603020101020101" pitchFamily="18" charset="-127"/>
              <a:ea typeface="한컴 소망 B" panose="02020603020101020101" pitchFamily="18" charset="-127"/>
            </a:endParaRPr>
          </a:p>
          <a:p>
            <a:endParaRPr lang="en-US" altLang="ko-KR" dirty="0">
              <a:latin typeface="한컴 소망 B" panose="02020603020101020101" pitchFamily="18" charset="-127"/>
              <a:ea typeface="한컴 소망 B" panose="02020603020101020101" pitchFamily="18" charset="-127"/>
            </a:endParaRPr>
          </a:p>
          <a:p>
            <a:r>
              <a:rPr lang="en-US" altLang="ko-KR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Grid&amp;Anchor-Box</a:t>
            </a:r>
            <a:r>
              <a:rPr lang="ko-KR" altLang="en-US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기술</a:t>
            </a:r>
            <a:endParaRPr lang="en-US" altLang="ko-KR" dirty="0">
              <a:latin typeface="한컴 소망 B" panose="02020603020101020101" pitchFamily="18" charset="-127"/>
              <a:ea typeface="한컴 소망 B" panose="02020603020101020101" pitchFamily="18" charset="-127"/>
            </a:endParaRPr>
          </a:p>
          <a:p>
            <a:r>
              <a:rPr lang="ko-KR" altLang="en-US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이미지를 그리드로 분할 처리하고 인체 형태를 정확한 </a:t>
            </a:r>
            <a:r>
              <a:rPr lang="en-US" altLang="ko-KR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Anchor-Box</a:t>
            </a:r>
            <a:r>
              <a:rPr lang="ko-KR" altLang="en-US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로 탐지 정확도 향상</a:t>
            </a:r>
          </a:p>
        </p:txBody>
      </p:sp>
      <p:sp>
        <p:nvSpPr>
          <p:cNvPr id="9" name="Shape 49">
            <a:extLst>
              <a:ext uri="{FF2B5EF4-FFF2-40B4-BE49-F238E27FC236}">
                <a16:creationId xmlns:a16="http://schemas.microsoft.com/office/drawing/2014/main" id="{E4B33B86-E635-08AA-D3CE-5F16367A0C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22204" y="2060848"/>
            <a:ext cx="2664296" cy="2004523"/>
          </a:xfrm>
          <a:prstGeom prst="ellipse">
            <a:avLst/>
          </a:prstGeom>
          <a:solidFill>
            <a:srgbClr val="0E4C92"/>
          </a:solidFill>
          <a:ln/>
        </p:spPr>
        <p:txBody>
          <a:bodyPr>
            <a:normAutofit fontScale="90000"/>
          </a:bodyPr>
          <a:lstStyle/>
          <a:p>
            <a:pPr algn="ctr"/>
            <a:r>
              <a:rPr lang="ko-KR" altLang="en-US" dirty="0">
                <a:solidFill>
                  <a:schemeClr val="bg1"/>
                </a:solidFill>
              </a:rPr>
              <a:t>산업재해 예방률 </a:t>
            </a:r>
            <a:r>
              <a:rPr lang="en-US" altLang="ko-KR" dirty="0">
                <a:solidFill>
                  <a:schemeClr val="bg1"/>
                </a:solidFill>
              </a:rPr>
              <a:t>100%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11" name="텍스트 개체 틀 3"/>
          <p:cNvSpPr txBox="1">
            <a:spLocks/>
          </p:cNvSpPr>
          <p:nvPr/>
        </p:nvSpPr>
        <p:spPr>
          <a:xfrm>
            <a:off x="6962775" y="313672"/>
            <a:ext cx="5000625" cy="52755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600"/>
              </a:spcBef>
              <a:buSzPct val="80000"/>
              <a:buFont typeface="Corbel" pitchFamily="34" charset="0"/>
              <a:buNone/>
              <a:defRPr sz="12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0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600"/>
              </a:spcBef>
              <a:buFont typeface="Corbel" pitchFamily="34" charset="0"/>
              <a:buNone/>
              <a:defRPr sz="9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900"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600"/>
              </a:spcBef>
              <a:buFont typeface="Corbel" pitchFamily="34" charset="0"/>
              <a:buNone/>
              <a:defRPr sz="9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600"/>
              </a:spcBef>
              <a:buSzPct val="80000"/>
              <a:buFont typeface="Arial" pitchFamily="34" charset="0"/>
              <a:buNone/>
              <a:defRPr sz="9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600"/>
              </a:spcBef>
              <a:buFont typeface="Corbel" pitchFamily="34" charset="0"/>
              <a:buNone/>
              <a:defRPr sz="9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600"/>
              </a:spcBef>
              <a:buSzPct val="80000"/>
              <a:buFont typeface="Arial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오 경보 억제 기술</a:t>
            </a:r>
            <a:endParaRPr lang="en-US" altLang="ko-KR" dirty="0">
              <a:latin typeface="한컴 소망 B" panose="02020603020101020101" pitchFamily="18" charset="-127"/>
              <a:ea typeface="한컴 소망 B" panose="02020603020101020101" pitchFamily="18" charset="-127"/>
            </a:endParaRPr>
          </a:p>
          <a:p>
            <a:r>
              <a:rPr lang="ko-KR" altLang="en-US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인체 외 물체</a:t>
            </a:r>
            <a:r>
              <a:rPr lang="en-US" altLang="ko-KR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, </a:t>
            </a:r>
            <a:r>
              <a:rPr lang="ko-KR" altLang="en-US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저명</a:t>
            </a:r>
            <a:r>
              <a:rPr lang="en-US" altLang="ko-KR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, </a:t>
            </a:r>
            <a:r>
              <a:rPr lang="ko-KR" altLang="en-US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환경노이즈를 자동으로 필터 링 하여 오작동 최소화</a:t>
            </a:r>
            <a:endParaRPr lang="en-US" altLang="ko-KR" dirty="0">
              <a:latin typeface="한컴 소망 B" panose="02020603020101020101" pitchFamily="18" charset="-127"/>
              <a:ea typeface="한컴 소망 B" panose="02020603020101020101" pitchFamily="18" charset="-127"/>
            </a:endParaRPr>
          </a:p>
          <a:p>
            <a:endParaRPr lang="en-US" altLang="ko-KR" dirty="0">
              <a:latin typeface="한컴 소망 B" panose="02020603020101020101" pitchFamily="18" charset="-127"/>
              <a:ea typeface="한컴 소망 B" panose="02020603020101020101" pitchFamily="18" charset="-127"/>
            </a:endParaRPr>
          </a:p>
          <a:p>
            <a:r>
              <a:rPr lang="ko-KR" altLang="en-US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지속적인 학습 개선</a:t>
            </a:r>
            <a:endParaRPr lang="en-US" altLang="ko-KR" dirty="0">
              <a:latin typeface="한컴 소망 B" panose="02020603020101020101" pitchFamily="18" charset="-127"/>
              <a:ea typeface="한컴 소망 B" panose="02020603020101020101" pitchFamily="18" charset="-127"/>
            </a:endParaRPr>
          </a:p>
          <a:p>
            <a:r>
              <a:rPr lang="ko-KR" altLang="en-US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현장 데이터 지속 수집 및 학습 반영으로 시간이 지날수록 인식 정확도 향상</a:t>
            </a:r>
            <a:endParaRPr lang="en-US" altLang="ko-KR" dirty="0">
              <a:latin typeface="한컴 소망 B" panose="02020603020101020101" pitchFamily="18" charset="-127"/>
              <a:ea typeface="한컴 소망 B" panose="02020603020101020101" pitchFamily="18" charset="-127"/>
            </a:endParaRPr>
          </a:p>
          <a:p>
            <a:endParaRPr lang="en-US" altLang="ko-KR" dirty="0">
              <a:latin typeface="한컴 소망 B" panose="02020603020101020101" pitchFamily="18" charset="-127"/>
              <a:ea typeface="한컴 소망 B" panose="02020603020101020101" pitchFamily="18" charset="-127"/>
            </a:endParaRPr>
          </a:p>
          <a:p>
            <a:r>
              <a:rPr lang="en-US" altLang="ko-KR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AI</a:t>
            </a:r>
            <a:r>
              <a:rPr lang="ko-KR" altLang="en-US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스마트 안전관리 시스템은 중대재해처벌법 대응을 위한 최적의 솔루션으로 기업의 법적 리스크를 최소화 하고 작업자의 안전을 보장 합니다 도입 사업장에서는 작업 효율성 향상과 함께 안전 사고 </a:t>
            </a:r>
            <a:r>
              <a:rPr lang="en-US" altLang="ko-KR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Zero</a:t>
            </a:r>
            <a:r>
              <a:rPr lang="ko-KR" altLang="en-US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를 달성하는데 기여 하고 있습니다</a:t>
            </a:r>
            <a:endParaRPr lang="en-US" altLang="ko-KR" dirty="0">
              <a:latin typeface="한컴 소망 B" panose="02020603020101020101" pitchFamily="18" charset="-127"/>
              <a:ea typeface="한컴 소망 B" panose="02020603020101020101" pitchFamily="18" charset="-127"/>
            </a:endParaRPr>
          </a:p>
          <a:p>
            <a:endParaRPr lang="ko-KR" altLang="en-US" dirty="0">
              <a:latin typeface="한컴 소망 B" panose="02020603020101020101" pitchFamily="18" charset="-127"/>
              <a:ea typeface="한컴 소망 B" panose="02020603020101020101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21804" y="5805264"/>
            <a:ext cx="102971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안전은 더 이상 </a:t>
            </a:r>
            <a:r>
              <a:rPr lang="ko-KR" altLang="en-US" sz="4000" dirty="0">
                <a:solidFill>
                  <a:srgbClr val="7030A0"/>
                </a:solidFill>
                <a:latin typeface="한컴 소망 B" panose="02020603020101020101" pitchFamily="18" charset="-127"/>
                <a:ea typeface="한컴 소망 B" panose="02020603020101020101" pitchFamily="18" charset="-127"/>
              </a:rPr>
              <a:t>선택</a:t>
            </a:r>
            <a:r>
              <a:rPr lang="ko-KR" altLang="en-US" sz="4000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이 아닌 </a:t>
            </a:r>
            <a:r>
              <a:rPr lang="ko-KR" altLang="en-US" sz="4000" dirty="0">
                <a:solidFill>
                  <a:srgbClr val="C00000"/>
                </a:solidFill>
                <a:latin typeface="한컴 소망 B" panose="02020603020101020101" pitchFamily="18" charset="-127"/>
                <a:ea typeface="한컴 소망 B" panose="02020603020101020101" pitchFamily="18" charset="-127"/>
              </a:rPr>
              <a:t>필수</a:t>
            </a:r>
            <a:r>
              <a:rPr lang="ko-KR" altLang="en-US" sz="4000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 입니다</a:t>
            </a: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2924" y="5759322"/>
            <a:ext cx="1101667" cy="730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03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제목 9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rtl="0"/>
            <a:r>
              <a:rPr lang="ko-KR" altLang="en-US" dirty="0">
                <a:latin typeface="한컴 소망 M" panose="02020603020101020101" pitchFamily="18" charset="-127"/>
                <a:ea typeface="한컴 소망 M" panose="02020603020101020101" pitchFamily="18" charset="-127"/>
              </a:rPr>
              <a:t>극한 현장에서 안전을 책임 집니다</a:t>
            </a:r>
            <a:br>
              <a:rPr lang="en-US" altLang="ko-KR" dirty="0">
                <a:latin typeface="한컴 소망 M" panose="02020603020101020101" pitchFamily="18" charset="-127"/>
                <a:ea typeface="한컴 소망 M" panose="02020603020101020101" pitchFamily="18" charset="-127"/>
              </a:rPr>
            </a:br>
            <a:r>
              <a:rPr lang="ko-KR" altLang="en-US" sz="3100" dirty="0">
                <a:latin typeface="한컴 소망 M" panose="02020603020101020101" pitchFamily="18" charset="-127"/>
                <a:ea typeface="한컴 소망 M" panose="02020603020101020101" pitchFamily="18" charset="-127"/>
              </a:rPr>
              <a:t>높은 온도 심한 바닷바람 인터넷이 안되는 극한 환경을 극복</a:t>
            </a:r>
            <a:endParaRPr lang="en-US" altLang="ko-KR" sz="3100" dirty="0">
              <a:latin typeface="한컴 소망 M" panose="02020603020101020101" pitchFamily="18" charset="-127"/>
              <a:ea typeface="한컴 소망 M" panose="02020603020101020101" pitchFamily="18" charset="-127"/>
            </a:endParaRPr>
          </a:p>
        </p:txBody>
      </p:sp>
      <p:sp>
        <p:nvSpPr>
          <p:cNvPr id="13" name="텍스트 개체 틀 12"/>
          <p:cNvSpPr>
            <a:spLocks noGrp="1"/>
          </p:cNvSpPr>
          <p:nvPr>
            <p:ph type="body" idx="1"/>
          </p:nvPr>
        </p:nvSpPr>
        <p:spPr>
          <a:xfrm>
            <a:off x="765820" y="685800"/>
            <a:ext cx="5029200" cy="990600"/>
          </a:xfrm>
        </p:spPr>
        <p:txBody>
          <a:bodyPr rtlCol="0"/>
          <a:lstStyle/>
          <a:p>
            <a:pPr rtl="0"/>
            <a:r>
              <a:rPr lang="ko-KR" altLang="en-US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제어기와 서버의 일체형</a:t>
            </a:r>
          </a:p>
        </p:txBody>
      </p:sp>
      <p:sp>
        <p:nvSpPr>
          <p:cNvPr id="14" name="텍스트 개체 틀 13"/>
          <p:cNvSpPr>
            <a:spLocks noGrp="1"/>
          </p:cNvSpPr>
          <p:nvPr>
            <p:ph type="body" sz="quarter" idx="3"/>
          </p:nvPr>
        </p:nvSpPr>
        <p:spPr/>
        <p:txBody>
          <a:bodyPr rtlCol="0"/>
          <a:lstStyle/>
          <a:p>
            <a:pPr rtl="0"/>
            <a:r>
              <a:rPr lang="ko-KR" altLang="en-US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기존 제어기 서버 컴퓨터</a:t>
            </a:r>
          </a:p>
        </p:txBody>
      </p:sp>
      <p:pic>
        <p:nvPicPr>
          <p:cNvPr id="7" name="내용 개체 틀 6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820" y="1769062"/>
            <a:ext cx="5029200" cy="3042933"/>
          </a:xfrm>
          <a:prstGeom prst="rect">
            <a:avLst/>
          </a:prstGeom>
        </p:spPr>
      </p:pic>
      <p:pic>
        <p:nvPicPr>
          <p:cNvPr id="8" name="내용 개체 틀 7"/>
          <p:cNvPicPr>
            <a:picLocks noGrp="1" noChangeAspect="1"/>
          </p:cNvPicPr>
          <p:nvPr>
            <p:ph sz="quarter" idx="4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0352" y="1755133"/>
            <a:ext cx="5029200" cy="1617726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3414" y="3440394"/>
            <a:ext cx="5016137" cy="1371601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2924" y="5517232"/>
            <a:ext cx="1101667" cy="730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9636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일체형 장비를</a:t>
            </a:r>
            <a:br>
              <a:rPr lang="en-US" altLang="ko-KR" dirty="0">
                <a:latin typeface="한컴 소망 B" panose="02020603020101020101" pitchFamily="18" charset="-127"/>
                <a:ea typeface="한컴 소망 B" panose="02020603020101020101" pitchFamily="18" charset="-127"/>
              </a:rPr>
            </a:br>
            <a:r>
              <a:rPr lang="ko-KR" altLang="en-US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소개합니다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열 제거를 위한 고성능 에어컨 장치</a:t>
            </a:r>
            <a:endParaRPr lang="en-US" altLang="ko-KR" dirty="0">
              <a:latin typeface="한컴 소망 B" panose="02020603020101020101" pitchFamily="18" charset="-127"/>
              <a:ea typeface="한컴 소망 B" panose="02020603020101020101" pitchFamily="18" charset="-127"/>
            </a:endParaRPr>
          </a:p>
          <a:p>
            <a:r>
              <a:rPr lang="ko-KR" altLang="en-US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방수</a:t>
            </a:r>
            <a:r>
              <a:rPr lang="en-US" altLang="ko-KR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,</a:t>
            </a:r>
            <a:r>
              <a:rPr lang="ko-KR" altLang="en-US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환기</a:t>
            </a:r>
            <a:r>
              <a:rPr lang="en-US" altLang="ko-KR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,</a:t>
            </a:r>
            <a:r>
              <a:rPr lang="ko-KR" altLang="en-US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방열</a:t>
            </a:r>
            <a:r>
              <a:rPr lang="en-US" altLang="ko-KR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,</a:t>
            </a:r>
            <a:r>
              <a:rPr lang="ko-KR" altLang="en-US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부식방지</a:t>
            </a:r>
            <a:r>
              <a:rPr lang="en-US" altLang="ko-KR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,</a:t>
            </a:r>
            <a:r>
              <a:rPr lang="ko-KR" altLang="en-US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번개 보호</a:t>
            </a:r>
            <a:r>
              <a:rPr lang="en-US" altLang="ko-KR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,</a:t>
            </a:r>
            <a:r>
              <a:rPr lang="ko-KR" altLang="en-US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방진</a:t>
            </a:r>
            <a:r>
              <a:rPr lang="en-US" altLang="ko-KR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,</a:t>
            </a:r>
            <a:r>
              <a:rPr lang="ko-KR" altLang="en-US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확고한 구조</a:t>
            </a:r>
            <a:r>
              <a:rPr lang="en-US" altLang="ko-KR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,</a:t>
            </a:r>
            <a:r>
              <a:rPr lang="ko-KR" altLang="en-US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모듈 식 설치</a:t>
            </a:r>
            <a:endParaRPr lang="en-US" altLang="ko-KR" dirty="0">
              <a:latin typeface="한컴 소망 B" panose="02020603020101020101" pitchFamily="18" charset="-127"/>
              <a:ea typeface="한컴 소망 B" panose="02020603020101020101" pitchFamily="18" charset="-127"/>
            </a:endParaRPr>
          </a:p>
          <a:p>
            <a:r>
              <a:rPr lang="ko-KR" altLang="en-US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저장 온도 </a:t>
            </a:r>
            <a:r>
              <a:rPr lang="en-US" altLang="ko-KR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-40</a:t>
            </a:r>
            <a:r>
              <a:rPr lang="ko-KR" altLang="en-US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도</a:t>
            </a:r>
            <a:r>
              <a:rPr lang="en-US" altLang="ko-KR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~70</a:t>
            </a:r>
            <a:r>
              <a:rPr lang="ko-KR" altLang="en-US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도</a:t>
            </a:r>
            <a:endParaRPr lang="en-US" altLang="ko-KR" dirty="0">
              <a:latin typeface="한컴 소망 B" panose="02020603020101020101" pitchFamily="18" charset="-127"/>
              <a:ea typeface="한컴 소망 B" panose="02020603020101020101" pitchFamily="18" charset="-127"/>
            </a:endParaRPr>
          </a:p>
          <a:p>
            <a:r>
              <a:rPr lang="ko-KR" altLang="en-US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냉각 시스템</a:t>
            </a:r>
            <a:endParaRPr lang="en-US" altLang="ko-KR" dirty="0">
              <a:latin typeface="한컴 소망 B" panose="02020603020101020101" pitchFamily="18" charset="-127"/>
              <a:ea typeface="한컴 소망 B" panose="02020603020101020101" pitchFamily="18" charset="-127"/>
            </a:endParaRPr>
          </a:p>
          <a:p>
            <a:pPr marL="0" indent="0">
              <a:buNone/>
            </a:pPr>
            <a:r>
              <a:rPr lang="ko-KR" altLang="en-US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 </a:t>
            </a:r>
            <a:r>
              <a:rPr lang="en-US" altLang="ko-KR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AC</a:t>
            </a:r>
            <a:r>
              <a:rPr lang="ko-KR" altLang="en-US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팬</a:t>
            </a:r>
            <a:r>
              <a:rPr lang="en-US" altLang="ko-KR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,DC</a:t>
            </a:r>
            <a:r>
              <a:rPr lang="ko-KR" altLang="en-US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팬</a:t>
            </a:r>
            <a:r>
              <a:rPr lang="en-US" altLang="ko-KR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,AC</a:t>
            </a:r>
            <a:r>
              <a:rPr lang="ko-KR" altLang="en-US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공기 상태</a:t>
            </a:r>
            <a:r>
              <a:rPr lang="en-US" altLang="ko-KR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,DC</a:t>
            </a:r>
            <a:r>
              <a:rPr lang="ko-KR" altLang="en-US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공기  상태 </a:t>
            </a:r>
            <a:r>
              <a:rPr lang="en-US" altLang="ko-KR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AC</a:t>
            </a:r>
            <a:r>
              <a:rPr lang="ko-KR" altLang="en-US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열 교환</a:t>
            </a:r>
            <a:r>
              <a:rPr lang="en-US" altLang="ko-KR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,DC</a:t>
            </a:r>
            <a:r>
              <a:rPr lang="ko-KR" altLang="en-US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열 교환</a:t>
            </a:r>
            <a:r>
              <a:rPr lang="en-US" altLang="ko-KR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,DC </a:t>
            </a:r>
            <a:r>
              <a:rPr lang="ko-KR" altLang="en-US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열</a:t>
            </a:r>
            <a:r>
              <a:rPr lang="en-US" altLang="ko-KR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 </a:t>
            </a:r>
            <a:r>
              <a:rPr lang="ko-KR" altLang="en-US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전기</a:t>
            </a:r>
            <a:r>
              <a:rPr lang="en-US" altLang="ko-KR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 </a:t>
            </a:r>
            <a:r>
              <a:rPr lang="ko-KR" altLang="en-US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냉각기</a:t>
            </a:r>
            <a:r>
              <a:rPr lang="en-US" altLang="ko-KR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(TEC),</a:t>
            </a:r>
            <a:r>
              <a:rPr lang="ko-KR" altLang="en-US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보 텍스</a:t>
            </a:r>
            <a:r>
              <a:rPr lang="en-US" altLang="ko-KR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 </a:t>
            </a:r>
            <a:r>
              <a:rPr lang="ko-KR" altLang="en-US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튜브 냉각</a:t>
            </a:r>
            <a:endParaRPr lang="en-US" altLang="ko-KR" dirty="0">
              <a:latin typeface="한컴 소망 B" panose="02020603020101020101" pitchFamily="18" charset="-127"/>
              <a:ea typeface="한컴 소망 B" panose="02020603020101020101" pitchFamily="18" charset="-127"/>
            </a:endParaRPr>
          </a:p>
          <a:p>
            <a:r>
              <a:rPr lang="ko-KR" altLang="en-US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난방 시스템</a:t>
            </a:r>
            <a:endParaRPr lang="en-US" altLang="ko-KR" dirty="0">
              <a:latin typeface="한컴 소망 B" panose="02020603020101020101" pitchFamily="18" charset="-127"/>
              <a:ea typeface="한컴 소망 B" panose="02020603020101020101" pitchFamily="18" charset="-127"/>
            </a:endParaRPr>
          </a:p>
          <a:p>
            <a:pPr marL="0" indent="0">
              <a:buNone/>
            </a:pPr>
            <a:r>
              <a:rPr lang="ko-KR" altLang="en-US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 히터</a:t>
            </a:r>
            <a:r>
              <a:rPr lang="en-US" altLang="ko-KR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.</a:t>
            </a:r>
            <a:r>
              <a:rPr lang="ko-KR" altLang="en-US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보텍스튜브 난방</a:t>
            </a:r>
            <a:r>
              <a:rPr lang="en-US" altLang="ko-KR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,</a:t>
            </a:r>
            <a:r>
              <a:rPr lang="ko-KR" altLang="en-US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에어컨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08013" y="5410199"/>
            <a:ext cx="3962400" cy="1101695"/>
          </a:xfrm>
        </p:spPr>
        <p:txBody>
          <a:bodyPr>
            <a:normAutofit/>
          </a:bodyPr>
          <a:lstStyle/>
          <a:p>
            <a:r>
              <a:rPr lang="ko-KR" altLang="en-US" dirty="0">
                <a:latin typeface="한컴 소망 M" panose="02020603020101020101" pitchFamily="18" charset="-127"/>
                <a:ea typeface="한컴 소망 M" panose="02020603020101020101" pitchFamily="18" charset="-127"/>
              </a:rPr>
              <a:t>기존 서버</a:t>
            </a:r>
            <a:r>
              <a:rPr lang="en-US" altLang="ko-KR" dirty="0">
                <a:latin typeface="한컴 소망 M" panose="02020603020101020101" pitchFamily="18" charset="-127"/>
                <a:ea typeface="한컴 소망 M" panose="02020603020101020101" pitchFamily="18" charset="-127"/>
              </a:rPr>
              <a:t>,</a:t>
            </a:r>
            <a:r>
              <a:rPr lang="ko-KR" altLang="en-US" dirty="0">
                <a:latin typeface="한컴 소망 M" panose="02020603020101020101" pitchFamily="18" charset="-127"/>
                <a:ea typeface="한컴 소망 M" panose="02020603020101020101" pitchFamily="18" charset="-127"/>
              </a:rPr>
              <a:t>제어기</a:t>
            </a:r>
            <a:r>
              <a:rPr lang="en-US" altLang="ko-KR" dirty="0">
                <a:latin typeface="한컴 소망 M" panose="02020603020101020101" pitchFamily="18" charset="-127"/>
                <a:ea typeface="한컴 소망 M" panose="02020603020101020101" pitchFamily="18" charset="-127"/>
              </a:rPr>
              <a:t>,</a:t>
            </a:r>
            <a:r>
              <a:rPr lang="ko-KR" altLang="en-US" dirty="0">
                <a:latin typeface="한컴 소망 M" panose="02020603020101020101" pitchFamily="18" charset="-127"/>
                <a:ea typeface="한컴 소망 M" panose="02020603020101020101" pitchFamily="18" charset="-127"/>
              </a:rPr>
              <a:t>전원부를 하나로 극한 환경에 맞게 하나로 만들었습니다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8930" y="5583364"/>
            <a:ext cx="1101667" cy="730860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850" y="704850"/>
            <a:ext cx="379095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0167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8014" y="707115"/>
            <a:ext cx="4048200" cy="4724400"/>
          </a:xfrm>
        </p:spPr>
        <p:txBody>
          <a:bodyPr rtlCol="0"/>
          <a:lstStyle/>
          <a:p>
            <a:pPr rtl="0"/>
            <a:r>
              <a:rPr lang="ko-KR" altLang="en-US" sz="3200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외부 켄트리 크레인 안전 장비 구성도 </a:t>
            </a:r>
            <a:endParaRPr lang="en-US" altLang="ko-KR" sz="3200" dirty="0">
              <a:latin typeface="한컴 소망 B" panose="02020603020101020101" pitchFamily="18" charset="-127"/>
              <a:ea typeface="한컴 소망 B" panose="02020603020101020101" pitchFamily="18" charset="-127"/>
            </a:endParaRP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/>
        <p:txBody>
          <a:bodyPr rtlCol="0"/>
          <a:lstStyle/>
          <a:p>
            <a:pPr rtl="0"/>
            <a:r>
              <a:rPr lang="en-US" altLang="ko-KR" dirty="0">
                <a:latin typeface="한컴 소망 M" panose="02020603020101020101" pitchFamily="18" charset="-127"/>
                <a:ea typeface="한컴 소망 M" panose="02020603020101020101" pitchFamily="18" charset="-127"/>
              </a:rPr>
              <a:t>AI </a:t>
            </a:r>
            <a:r>
              <a:rPr lang="ko-KR" altLang="en-US" dirty="0">
                <a:latin typeface="한컴 소망 M" panose="02020603020101020101" pitchFamily="18" charset="-127"/>
                <a:ea typeface="한컴 소망 M" panose="02020603020101020101" pitchFamily="18" charset="-127"/>
              </a:rPr>
              <a:t>스마트 안전관리</a:t>
            </a:r>
          </a:p>
        </p:txBody>
      </p:sp>
      <p:pic>
        <p:nvPicPr>
          <p:cNvPr id="7" name="내용 개체 틀 6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5213" y="914995"/>
            <a:ext cx="6704012" cy="502800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0116" y="5410200"/>
            <a:ext cx="1140297" cy="850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3344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608014" y="1268760"/>
            <a:ext cx="3962400" cy="4141440"/>
          </a:xfrm>
        </p:spPr>
        <p:txBody>
          <a:bodyPr rtlCol="0"/>
          <a:lstStyle/>
          <a:p>
            <a:pPr rtl="0"/>
            <a:r>
              <a:rPr lang="ko-KR" altLang="en-US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실내 형 크레인   안전장비 구성도</a:t>
            </a:r>
            <a:endParaRPr lang="en-US" altLang="ko-KR" dirty="0">
              <a:latin typeface="한컴 소망 B" panose="02020603020101020101" pitchFamily="18" charset="-127"/>
              <a:ea typeface="한컴 소망 B" panose="02020603020101020101" pitchFamily="18" charset="-127"/>
            </a:endParaRPr>
          </a:p>
        </p:txBody>
      </p:sp>
      <p:pic>
        <p:nvPicPr>
          <p:cNvPr id="2" name="그림 개체 틀 1"/>
          <p:cNvPicPr>
            <a:picLocks noGrp="1" noChangeAspect="1"/>
          </p:cNvPicPr>
          <p:nvPr>
            <p:ph type="pic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67" r="4167"/>
          <a:stretch>
            <a:fillRect/>
          </a:stretch>
        </p:blipFill>
        <p:spPr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텍스트 개체 틀 8"/>
          <p:cNvSpPr>
            <a:spLocks noGrp="1"/>
          </p:cNvSpPr>
          <p:nvPr>
            <p:ph type="body" sz="half" idx="2"/>
          </p:nvPr>
        </p:nvSpPr>
        <p:spPr/>
        <p:txBody>
          <a:bodyPr rtlCol="0"/>
          <a:lstStyle/>
          <a:p>
            <a:pPr rtl="0"/>
            <a:r>
              <a:rPr lang="en-US" altLang="ko-KR" dirty="0">
                <a:latin typeface="한컴 소망 M" panose="02020603020101020101" pitchFamily="18" charset="-127"/>
                <a:ea typeface="한컴 소망 M" panose="02020603020101020101" pitchFamily="18" charset="-127"/>
              </a:rPr>
              <a:t>AI</a:t>
            </a:r>
            <a:r>
              <a:rPr lang="ko-KR" altLang="en-US" dirty="0">
                <a:latin typeface="한컴 소망 M" panose="02020603020101020101" pitchFamily="18" charset="-127"/>
                <a:ea typeface="한컴 소망 M" panose="02020603020101020101" pitchFamily="18" charset="-127"/>
              </a:rPr>
              <a:t>스마트 안전관리</a:t>
            </a:r>
            <a:endParaRPr lang="en-US" altLang="ko-KR" dirty="0">
              <a:latin typeface="한컴 소망 M" panose="02020603020101020101" pitchFamily="18" charset="-127"/>
              <a:ea typeface="한컴 소망 M" panose="02020603020101020101" pitchFamily="18" charset="-127"/>
            </a:endParaRPr>
          </a:p>
          <a:p>
            <a:pPr rtl="0"/>
            <a:endParaRPr lang="ko-KR" altLang="en-US" dirty="0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6100" y="5506452"/>
            <a:ext cx="1101667" cy="730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592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893"/>
            <a:ext cx="12188520" cy="6856214"/>
          </a:xfrm>
          <a:prstGeom prst="rect">
            <a:avLst/>
          </a:prstGeom>
          <a:solidFill>
            <a:srgbClr val="F8FAFC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1786"/>
            <a:ext cx="12188520" cy="6856214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sp>
      <p:sp>
        <p:nvSpPr>
          <p:cNvPr id="4" name="Text 2"/>
          <p:cNvSpPr txBox="1"/>
          <p:nvPr/>
        </p:nvSpPr>
        <p:spPr>
          <a:xfrm>
            <a:off x="152665" y="162700"/>
            <a:ext cx="2461838" cy="24773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endParaRPr lang="en-US" sz="1300" dirty="0"/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rcRect l="-33" r="-33"/>
          <a:stretch/>
        </p:blipFill>
        <p:spPr>
          <a:xfrm>
            <a:off x="11388629" y="210237"/>
            <a:ext cx="171862" cy="152665"/>
          </a:xfrm>
          <a:prstGeom prst="rect">
            <a:avLst/>
          </a:prstGeom>
        </p:spPr>
      </p:pic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rcRect l="-33" r="-33"/>
          <a:stretch/>
        </p:blipFill>
        <p:spPr>
          <a:xfrm>
            <a:off x="11636367" y="210237"/>
            <a:ext cx="171862" cy="152665"/>
          </a:xfrm>
          <a:prstGeom prst="rect">
            <a:avLst/>
          </a:prstGeom>
        </p:spPr>
      </p:pic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11884104" y="210237"/>
            <a:ext cx="152665" cy="152665"/>
          </a:xfrm>
          <a:prstGeom prst="rect">
            <a:avLst/>
          </a:prstGeom>
        </p:spPr>
      </p:pic>
      <p:sp>
        <p:nvSpPr>
          <p:cNvPr id="10" name="Text 5"/>
          <p:cNvSpPr txBox="1"/>
          <p:nvPr/>
        </p:nvSpPr>
        <p:spPr>
          <a:xfrm>
            <a:off x="304416" y="190500"/>
            <a:ext cx="5675117" cy="147782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000" dirty="0">
                <a:solidFill>
                  <a:srgbClr val="374151"/>
                </a:solidFill>
                <a:latin typeface="한컴 소망 B" panose="02020603020101020101" pitchFamily="18" charset="-127"/>
                <a:ea typeface="한컴 소망 B" panose="02020603020101020101" pitchFamily="18" charset="-127"/>
                <a:cs typeface="Noto Sans KR" pitchFamily="34" charset="-120"/>
              </a:rPr>
              <a:t>(주)피에스시스템은 2020년 설립된 산업안전 기술 기업으로, AI 호이스트 안전관리 시스템 분야의 특허 인증</a:t>
            </a:r>
            <a:r>
              <a:rPr lang="ko-KR" altLang="en-US" sz="2000" dirty="0">
                <a:solidFill>
                  <a:srgbClr val="374151"/>
                </a:solidFill>
                <a:latin typeface="한컴 소망 B" panose="02020603020101020101" pitchFamily="18" charset="-127"/>
                <a:ea typeface="한컴 소망 B" panose="02020603020101020101" pitchFamily="18" charset="-127"/>
                <a:cs typeface="Noto Sans KR" pitchFamily="34" charset="-120"/>
              </a:rPr>
              <a:t>을</a:t>
            </a:r>
            <a:r>
              <a:rPr lang="en-US" sz="2000" dirty="0">
                <a:solidFill>
                  <a:srgbClr val="374151"/>
                </a:solidFill>
                <a:latin typeface="한컴 소망 B" panose="02020603020101020101" pitchFamily="18" charset="-127"/>
                <a:ea typeface="한컴 소망 B" panose="02020603020101020101" pitchFamily="18" charset="-127"/>
                <a:cs typeface="Noto Sans KR" pitchFamily="34" charset="-120"/>
              </a:rPr>
              <a:t> 보유</a:t>
            </a:r>
            <a:r>
              <a:rPr lang="ko-KR" altLang="en-US" sz="2000" dirty="0">
                <a:solidFill>
                  <a:srgbClr val="374151"/>
                </a:solidFill>
                <a:latin typeface="한컴 소망 B" panose="02020603020101020101" pitchFamily="18" charset="-127"/>
                <a:ea typeface="한컴 소망 B" panose="02020603020101020101" pitchFamily="18" charset="-127"/>
                <a:cs typeface="Noto Sans KR" pitchFamily="34" charset="-120"/>
              </a:rPr>
              <a:t>한</a:t>
            </a:r>
            <a:r>
              <a:rPr lang="en-US" sz="2000" dirty="0">
                <a:solidFill>
                  <a:srgbClr val="374151"/>
                </a:solidFill>
                <a:latin typeface="한컴 소망 B" panose="02020603020101020101" pitchFamily="18" charset="-127"/>
                <a:ea typeface="한컴 소망 B" panose="02020603020101020101" pitchFamily="18" charset="-127"/>
                <a:cs typeface="Noto Sans KR" pitchFamily="34" charset="-120"/>
              </a:rPr>
              <a:t> 전문기업입니다.</a:t>
            </a:r>
            <a:endParaRPr lang="en-US" sz="2000" dirty="0">
              <a:latin typeface="한컴 소망 B" panose="02020603020101020101" pitchFamily="18" charset="-127"/>
              <a:ea typeface="한컴 소망 B" panose="02020603020101020101" pitchFamily="18" charset="-127"/>
            </a:endParaRPr>
          </a:p>
        </p:txBody>
      </p:sp>
      <p:sp>
        <p:nvSpPr>
          <p:cNvPr id="11" name="Shape 6"/>
          <p:cNvSpPr/>
          <p:nvPr/>
        </p:nvSpPr>
        <p:spPr>
          <a:xfrm>
            <a:off x="304416" y="1777109"/>
            <a:ext cx="5675117" cy="799892"/>
          </a:xfrm>
          <a:prstGeom prst="rect">
            <a:avLst/>
          </a:prstGeom>
          <a:solidFill>
            <a:srgbClr val="F0F7FF"/>
          </a:solidFill>
          <a:ln/>
        </p:spPr>
      </p:sp>
      <p:sp>
        <p:nvSpPr>
          <p:cNvPr id="12" name="Shape 7"/>
          <p:cNvSpPr/>
          <p:nvPr/>
        </p:nvSpPr>
        <p:spPr>
          <a:xfrm>
            <a:off x="304416" y="1777109"/>
            <a:ext cx="38395" cy="799892"/>
          </a:xfrm>
          <a:prstGeom prst="rect">
            <a:avLst/>
          </a:prstGeom>
          <a:solidFill>
            <a:srgbClr val="0E4C92"/>
          </a:solidFill>
          <a:ln/>
        </p:spPr>
      </p:sp>
      <p:pic>
        <p:nvPicPr>
          <p:cNvPr id="13" name="Image 3" descr="preencoded.png"/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438798" y="1935260"/>
            <a:ext cx="181004" cy="181004"/>
          </a:xfrm>
          <a:prstGeom prst="rect">
            <a:avLst/>
          </a:prstGeom>
        </p:spPr>
      </p:pic>
      <p:sp>
        <p:nvSpPr>
          <p:cNvPr id="14" name="Shape 8"/>
          <p:cNvSpPr/>
          <p:nvPr/>
        </p:nvSpPr>
        <p:spPr>
          <a:xfrm>
            <a:off x="304416" y="2661104"/>
            <a:ext cx="5675117" cy="599690"/>
          </a:xfrm>
          <a:prstGeom prst="rect">
            <a:avLst/>
          </a:prstGeom>
          <a:solidFill>
            <a:srgbClr val="F0F7FF"/>
          </a:solidFill>
          <a:ln/>
        </p:spPr>
      </p:sp>
      <p:sp>
        <p:nvSpPr>
          <p:cNvPr id="15" name="Shape 9"/>
          <p:cNvSpPr/>
          <p:nvPr/>
        </p:nvSpPr>
        <p:spPr>
          <a:xfrm>
            <a:off x="304416" y="2661104"/>
            <a:ext cx="38395" cy="599690"/>
          </a:xfrm>
          <a:prstGeom prst="rect">
            <a:avLst/>
          </a:prstGeom>
          <a:solidFill>
            <a:srgbClr val="0E4C92"/>
          </a:solidFill>
          <a:ln/>
        </p:spPr>
      </p:sp>
      <p:sp>
        <p:nvSpPr>
          <p:cNvPr id="16" name="Text 10"/>
          <p:cNvSpPr txBox="1"/>
          <p:nvPr/>
        </p:nvSpPr>
        <p:spPr>
          <a:xfrm>
            <a:off x="738642" y="1868525"/>
            <a:ext cx="903192" cy="2002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00" b="1" dirty="0">
                <a:solidFill>
                  <a:srgbClr val="0E4C92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비전 (Vision)</a:t>
            </a:r>
            <a:endParaRPr lang="en-US" sz="1000" dirty="0"/>
          </a:p>
        </p:txBody>
      </p:sp>
      <p:sp>
        <p:nvSpPr>
          <p:cNvPr id="17" name="Text 11"/>
          <p:cNvSpPr txBox="1"/>
          <p:nvPr/>
        </p:nvSpPr>
        <p:spPr>
          <a:xfrm>
            <a:off x="738642" y="2089753"/>
            <a:ext cx="2659297" cy="1910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00" b="1" dirty="0">
                <a:solidFill>
                  <a:srgbClr val="4B556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"Perfect Safety System – 무재해 산업현장"</a:t>
            </a:r>
            <a:endParaRPr lang="en-US" sz="1000" dirty="0"/>
          </a:p>
        </p:txBody>
      </p:sp>
      <p:sp>
        <p:nvSpPr>
          <p:cNvPr id="18" name="Text 12"/>
          <p:cNvSpPr txBox="1"/>
          <p:nvPr/>
        </p:nvSpPr>
        <p:spPr>
          <a:xfrm>
            <a:off x="738642" y="2284469"/>
            <a:ext cx="3953750" cy="1910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00" dirty="0">
                <a:solidFill>
                  <a:srgbClr val="4B556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AI 안전관리 시스템으로 중대재해 예방, 근로자 안전 및 기업 생산성 향상</a:t>
            </a:r>
            <a:endParaRPr lang="en-US" sz="1000" dirty="0"/>
          </a:p>
        </p:txBody>
      </p:sp>
      <p:pic>
        <p:nvPicPr>
          <p:cNvPr id="19" name="Image 4" descr="preencoded.png"/>
          <p:cNvPicPr>
            <a:picLocks noChangeAspect="1"/>
          </p:cNvPicPr>
          <p:nvPr/>
        </p:nvPicPr>
        <p:blipFill>
          <a:blip r:embed="rId7"/>
          <a:srcRect t="-856" b="-856"/>
          <a:stretch/>
        </p:blipFill>
        <p:spPr>
          <a:xfrm>
            <a:off x="462565" y="2819254"/>
            <a:ext cx="133467" cy="181004"/>
          </a:xfrm>
          <a:prstGeom prst="rect">
            <a:avLst/>
          </a:prstGeom>
        </p:spPr>
      </p:pic>
      <p:sp>
        <p:nvSpPr>
          <p:cNvPr id="20" name="Text 13"/>
          <p:cNvSpPr txBox="1"/>
          <p:nvPr/>
        </p:nvSpPr>
        <p:spPr>
          <a:xfrm>
            <a:off x="738642" y="2752520"/>
            <a:ext cx="646313" cy="2002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00" b="1" dirty="0">
                <a:solidFill>
                  <a:srgbClr val="0E4C92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본사 위치</a:t>
            </a:r>
            <a:endParaRPr lang="en-US" sz="1000" dirty="0"/>
          </a:p>
        </p:txBody>
      </p:sp>
      <p:sp>
        <p:nvSpPr>
          <p:cNvPr id="21" name="Text 14"/>
          <p:cNvSpPr txBox="1"/>
          <p:nvPr/>
        </p:nvSpPr>
        <p:spPr>
          <a:xfrm>
            <a:off x="738642" y="2973748"/>
            <a:ext cx="1859406" cy="1910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00" dirty="0">
                <a:solidFill>
                  <a:srgbClr val="4B556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대전광역시 중구 보문로 69 (2층)</a:t>
            </a:r>
            <a:endParaRPr lang="en-US" sz="1000" dirty="0"/>
          </a:p>
        </p:txBody>
      </p:sp>
      <p:sp>
        <p:nvSpPr>
          <p:cNvPr id="22" name="Text 15"/>
          <p:cNvSpPr txBox="1"/>
          <p:nvPr/>
        </p:nvSpPr>
        <p:spPr>
          <a:xfrm>
            <a:off x="304415" y="3663813"/>
            <a:ext cx="905020" cy="2769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500" b="1" dirty="0">
                <a:solidFill>
                  <a:srgbClr val="0E4C92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주요 연혁</a:t>
            </a:r>
            <a:endParaRPr lang="en-US" sz="1500" dirty="0"/>
          </a:p>
        </p:txBody>
      </p:sp>
      <p:sp>
        <p:nvSpPr>
          <p:cNvPr id="23" name="Text 16"/>
          <p:cNvSpPr txBox="1"/>
          <p:nvPr/>
        </p:nvSpPr>
        <p:spPr>
          <a:xfrm>
            <a:off x="6208987" y="1333741"/>
            <a:ext cx="1133561" cy="2769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500" b="1" dirty="0">
                <a:solidFill>
                  <a:srgbClr val="0E4C92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인증 및 수상</a:t>
            </a:r>
            <a:endParaRPr lang="en-US" sz="1500" dirty="0"/>
          </a:p>
        </p:txBody>
      </p:sp>
      <p:sp>
        <p:nvSpPr>
          <p:cNvPr id="24" name="Shape 17"/>
          <p:cNvSpPr/>
          <p:nvPr/>
        </p:nvSpPr>
        <p:spPr>
          <a:xfrm>
            <a:off x="495475" y="4025821"/>
            <a:ext cx="28339" cy="1742392"/>
          </a:xfrm>
          <a:prstGeom prst="rect">
            <a:avLst/>
          </a:prstGeom>
          <a:solidFill>
            <a:srgbClr val="0E4C92"/>
          </a:solidFill>
          <a:ln/>
        </p:spPr>
      </p:sp>
      <p:sp>
        <p:nvSpPr>
          <p:cNvPr id="25" name="Text 18"/>
          <p:cNvSpPr txBox="1"/>
          <p:nvPr/>
        </p:nvSpPr>
        <p:spPr>
          <a:xfrm>
            <a:off x="733157" y="4025821"/>
            <a:ext cx="526557" cy="1910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00" b="1" dirty="0">
                <a:solidFill>
                  <a:srgbClr val="0E4C92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2020년</a:t>
            </a:r>
            <a:endParaRPr lang="en-US" sz="1000" dirty="0"/>
          </a:p>
        </p:txBody>
      </p:sp>
      <p:sp>
        <p:nvSpPr>
          <p:cNvPr id="26" name="Text 19"/>
          <p:cNvSpPr txBox="1"/>
          <p:nvPr/>
        </p:nvSpPr>
        <p:spPr>
          <a:xfrm>
            <a:off x="733157" y="4479245"/>
            <a:ext cx="526557" cy="1910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00" b="1" dirty="0">
                <a:solidFill>
                  <a:srgbClr val="0E4C92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2022년</a:t>
            </a:r>
            <a:endParaRPr lang="en-US" sz="1000" dirty="0"/>
          </a:p>
        </p:txBody>
      </p:sp>
      <p:sp>
        <p:nvSpPr>
          <p:cNvPr id="27" name="Text 20"/>
          <p:cNvSpPr txBox="1"/>
          <p:nvPr/>
        </p:nvSpPr>
        <p:spPr>
          <a:xfrm>
            <a:off x="733157" y="4932669"/>
            <a:ext cx="526557" cy="1910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00" b="1" dirty="0">
                <a:solidFill>
                  <a:srgbClr val="0E4C92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2023년</a:t>
            </a:r>
            <a:endParaRPr lang="en-US" sz="1000" dirty="0"/>
          </a:p>
        </p:txBody>
      </p:sp>
      <p:sp>
        <p:nvSpPr>
          <p:cNvPr id="28" name="Text 21"/>
          <p:cNvSpPr txBox="1"/>
          <p:nvPr/>
        </p:nvSpPr>
        <p:spPr>
          <a:xfrm>
            <a:off x="733157" y="5386093"/>
            <a:ext cx="869368" cy="1910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00" b="1" dirty="0">
                <a:solidFill>
                  <a:srgbClr val="0E4C92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2023-2025년</a:t>
            </a:r>
            <a:endParaRPr lang="en-US" sz="1000" dirty="0"/>
          </a:p>
        </p:txBody>
      </p:sp>
      <p:sp>
        <p:nvSpPr>
          <p:cNvPr id="29" name="Text 22"/>
          <p:cNvSpPr txBox="1"/>
          <p:nvPr/>
        </p:nvSpPr>
        <p:spPr>
          <a:xfrm>
            <a:off x="733157" y="4219623"/>
            <a:ext cx="1224977" cy="1810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00" dirty="0">
                <a:solidFill>
                  <a:srgbClr val="4B556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(주)피에스시스템 설립</a:t>
            </a:r>
            <a:endParaRPr lang="en-US" sz="900" dirty="0"/>
          </a:p>
        </p:txBody>
      </p:sp>
      <p:sp>
        <p:nvSpPr>
          <p:cNvPr id="30" name="Text 23"/>
          <p:cNvSpPr txBox="1"/>
          <p:nvPr/>
        </p:nvSpPr>
        <p:spPr>
          <a:xfrm>
            <a:off x="733158" y="4673047"/>
            <a:ext cx="2063264" cy="1810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00" dirty="0">
                <a:solidFill>
                  <a:srgbClr val="4B556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AI 호이스트 안전관리 시스템 특허 취득</a:t>
            </a:r>
            <a:endParaRPr lang="en-US" sz="900" dirty="0"/>
          </a:p>
        </p:txBody>
      </p:sp>
      <p:sp>
        <p:nvSpPr>
          <p:cNvPr id="31" name="Text 24"/>
          <p:cNvSpPr txBox="1"/>
          <p:nvPr/>
        </p:nvSpPr>
        <p:spPr>
          <a:xfrm>
            <a:off x="733157" y="5126472"/>
            <a:ext cx="1901457" cy="1810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00" dirty="0">
                <a:solidFill>
                  <a:srgbClr val="4B556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제3회 안전 신기술 공모전 은상 수상</a:t>
            </a:r>
            <a:endParaRPr lang="en-US" sz="900" dirty="0"/>
          </a:p>
        </p:txBody>
      </p:sp>
      <p:sp>
        <p:nvSpPr>
          <p:cNvPr id="32" name="Text 25"/>
          <p:cNvSpPr txBox="1"/>
          <p:nvPr/>
        </p:nvSpPr>
        <p:spPr>
          <a:xfrm>
            <a:off x="733157" y="5579896"/>
            <a:ext cx="2005672" cy="1810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00" dirty="0">
                <a:solidFill>
                  <a:srgbClr val="4B556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국내 주요 제조사 14기 설치 실적 달성</a:t>
            </a:r>
            <a:endParaRPr lang="en-US" sz="900" dirty="0"/>
          </a:p>
        </p:txBody>
      </p:sp>
      <p:sp>
        <p:nvSpPr>
          <p:cNvPr id="33" name="Shape 26"/>
          <p:cNvSpPr/>
          <p:nvPr/>
        </p:nvSpPr>
        <p:spPr>
          <a:xfrm>
            <a:off x="6208987" y="1695750"/>
            <a:ext cx="2780881" cy="571351"/>
          </a:xfrm>
          <a:prstGeom prst="roundRect">
            <a:avLst>
              <a:gd name="adj" fmla="val 16000"/>
            </a:avLst>
          </a:prstGeom>
          <a:solidFill>
            <a:srgbClr val="F0F7FF"/>
          </a:solidFill>
          <a:ln w="12700">
            <a:solidFill>
              <a:srgbClr val="D1E0F0"/>
            </a:solidFill>
            <a:prstDash val="solid"/>
          </a:ln>
        </p:spPr>
      </p:sp>
      <p:pic>
        <p:nvPicPr>
          <p:cNvPr id="34" name="Image 5" descr="preencoded.png"/>
          <p:cNvPicPr>
            <a:picLocks noChangeAspect="1"/>
          </p:cNvPicPr>
          <p:nvPr/>
        </p:nvPicPr>
        <p:blipFill>
          <a:blip r:embed="rId8"/>
          <a:srcRect/>
          <a:stretch/>
        </p:blipFill>
        <p:spPr>
          <a:xfrm>
            <a:off x="6309545" y="1874925"/>
            <a:ext cx="228540" cy="228540"/>
          </a:xfrm>
          <a:prstGeom prst="rect">
            <a:avLst/>
          </a:prstGeom>
        </p:spPr>
      </p:pic>
      <p:sp>
        <p:nvSpPr>
          <p:cNvPr id="35" name="Shape 27"/>
          <p:cNvSpPr/>
          <p:nvPr/>
        </p:nvSpPr>
        <p:spPr>
          <a:xfrm>
            <a:off x="9103224" y="1695750"/>
            <a:ext cx="2780881" cy="571351"/>
          </a:xfrm>
          <a:prstGeom prst="roundRect">
            <a:avLst>
              <a:gd name="adj" fmla="val 16000"/>
            </a:avLst>
          </a:prstGeom>
          <a:solidFill>
            <a:srgbClr val="F0F7FF"/>
          </a:solidFill>
          <a:ln w="12700">
            <a:solidFill>
              <a:srgbClr val="D1E0F0"/>
            </a:solidFill>
            <a:prstDash val="solid"/>
          </a:ln>
        </p:spPr>
      </p:sp>
      <p:sp>
        <p:nvSpPr>
          <p:cNvPr id="36" name="Text 28"/>
          <p:cNvSpPr txBox="1"/>
          <p:nvPr/>
        </p:nvSpPr>
        <p:spPr>
          <a:xfrm>
            <a:off x="6613961" y="1797221"/>
            <a:ext cx="611575" cy="1910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00" b="1" dirty="0">
                <a:solidFill>
                  <a:srgbClr val="0E4C92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특허 인증</a:t>
            </a:r>
            <a:endParaRPr lang="en-US" sz="1000" dirty="0"/>
          </a:p>
        </p:txBody>
      </p:sp>
      <p:sp>
        <p:nvSpPr>
          <p:cNvPr id="37" name="Text 29"/>
          <p:cNvSpPr txBox="1"/>
          <p:nvPr/>
        </p:nvSpPr>
        <p:spPr>
          <a:xfrm>
            <a:off x="6613961" y="1991024"/>
            <a:ext cx="2267121" cy="16272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00" dirty="0">
                <a:solidFill>
                  <a:srgbClr val="4B556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AI 호이스트 안전관리 시스템 (10-2096736호)</a:t>
            </a:r>
            <a:endParaRPr lang="en-US" sz="900" dirty="0"/>
          </a:p>
        </p:txBody>
      </p:sp>
      <p:pic>
        <p:nvPicPr>
          <p:cNvPr id="38" name="Image 6" descr="preencoded.png"/>
          <p:cNvPicPr>
            <a:picLocks noChangeAspect="1"/>
          </p:cNvPicPr>
          <p:nvPr/>
        </p:nvPicPr>
        <p:blipFill>
          <a:blip r:embed="rId9"/>
          <a:srcRect t="-44" b="-44"/>
          <a:stretch/>
        </p:blipFill>
        <p:spPr>
          <a:xfrm>
            <a:off x="9204696" y="1874925"/>
            <a:ext cx="256879" cy="228540"/>
          </a:xfrm>
          <a:prstGeom prst="rect">
            <a:avLst/>
          </a:prstGeom>
        </p:spPr>
      </p:pic>
      <p:sp>
        <p:nvSpPr>
          <p:cNvPr id="40" name="Shape 31"/>
          <p:cNvSpPr/>
          <p:nvPr/>
        </p:nvSpPr>
        <p:spPr>
          <a:xfrm>
            <a:off x="6208987" y="2377714"/>
            <a:ext cx="2780881" cy="571351"/>
          </a:xfrm>
          <a:prstGeom prst="roundRect">
            <a:avLst>
              <a:gd name="adj" fmla="val 16000"/>
            </a:avLst>
          </a:prstGeom>
          <a:solidFill>
            <a:srgbClr val="F0F7FF"/>
          </a:solidFill>
          <a:ln w="12700">
            <a:solidFill>
              <a:srgbClr val="D1E0F0"/>
            </a:solidFill>
            <a:prstDash val="solid"/>
          </a:ln>
        </p:spPr>
      </p:sp>
      <p:sp>
        <p:nvSpPr>
          <p:cNvPr id="41" name="Shape 32"/>
          <p:cNvSpPr/>
          <p:nvPr/>
        </p:nvSpPr>
        <p:spPr>
          <a:xfrm>
            <a:off x="9103224" y="2377714"/>
            <a:ext cx="2780881" cy="571351"/>
          </a:xfrm>
          <a:prstGeom prst="roundRect">
            <a:avLst>
              <a:gd name="adj" fmla="val 16000"/>
            </a:avLst>
          </a:prstGeom>
          <a:solidFill>
            <a:srgbClr val="F0F7FF"/>
          </a:solidFill>
          <a:ln w="12700">
            <a:solidFill>
              <a:srgbClr val="D1E0F0"/>
            </a:solidFill>
            <a:prstDash val="solid"/>
          </a:ln>
        </p:spPr>
      </p:sp>
      <p:sp>
        <p:nvSpPr>
          <p:cNvPr id="42" name="Text 33"/>
          <p:cNvSpPr txBox="1"/>
          <p:nvPr/>
        </p:nvSpPr>
        <p:spPr>
          <a:xfrm>
            <a:off x="9537450" y="1797221"/>
            <a:ext cx="1449860" cy="1910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00" b="1" dirty="0">
                <a:solidFill>
                  <a:srgbClr val="0E4C92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방송통신기자재 적합등록</a:t>
            </a:r>
            <a:endParaRPr lang="en-US" sz="1000" dirty="0"/>
          </a:p>
        </p:txBody>
      </p:sp>
      <p:sp>
        <p:nvSpPr>
          <p:cNvPr id="43" name="Text 34"/>
          <p:cNvSpPr txBox="1"/>
          <p:nvPr/>
        </p:nvSpPr>
        <p:spPr>
          <a:xfrm>
            <a:off x="9509112" y="2478272"/>
            <a:ext cx="1211264" cy="1910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00" b="1" dirty="0">
                <a:solidFill>
                  <a:srgbClr val="0E4C92"/>
                </a:solidFill>
                <a:latin typeface="Noto Sans KR" pitchFamily="34" charset="0"/>
                <a:ea typeface="Noto Sans KR" pitchFamily="34" charset="-122"/>
              </a:rPr>
              <a:t>KCL </a:t>
            </a:r>
            <a:r>
              <a:rPr lang="ko-KR" altLang="en-US" sz="1000" b="1" dirty="0">
                <a:solidFill>
                  <a:srgbClr val="0E4C92"/>
                </a:solidFill>
                <a:latin typeface="Noto Sans KR" pitchFamily="34" charset="0"/>
                <a:ea typeface="Noto Sans KR" pitchFamily="34" charset="-122"/>
              </a:rPr>
              <a:t>시험 성적서 </a:t>
            </a:r>
            <a:r>
              <a:rPr lang="en-US" altLang="ko-KR" sz="1000" b="1" dirty="0">
                <a:solidFill>
                  <a:srgbClr val="0E4C92"/>
                </a:solidFill>
                <a:latin typeface="Noto Sans KR" pitchFamily="34" charset="0"/>
                <a:ea typeface="Noto Sans KR" pitchFamily="34" charset="-122"/>
              </a:rPr>
              <a:t>99%</a:t>
            </a:r>
            <a:endParaRPr lang="en-US" sz="1000" dirty="0"/>
          </a:p>
        </p:txBody>
      </p:sp>
      <p:sp>
        <p:nvSpPr>
          <p:cNvPr id="44" name="Text 35"/>
          <p:cNvSpPr txBox="1"/>
          <p:nvPr/>
        </p:nvSpPr>
        <p:spPr>
          <a:xfrm>
            <a:off x="9537450" y="1991024"/>
            <a:ext cx="781608" cy="16272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00" dirty="0">
                <a:solidFill>
                  <a:srgbClr val="4B556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전파 인증 완료</a:t>
            </a:r>
            <a:endParaRPr lang="en-US" sz="900" dirty="0"/>
          </a:p>
        </p:txBody>
      </p:sp>
      <p:pic>
        <p:nvPicPr>
          <p:cNvPr id="45" name="Image 7" descr="preencoded.png"/>
          <p:cNvPicPr>
            <a:picLocks noChangeAspect="1"/>
          </p:cNvPicPr>
          <p:nvPr/>
        </p:nvPicPr>
        <p:blipFill>
          <a:blip r:embed="rId10"/>
          <a:srcRect l="-133" r="-133"/>
          <a:stretch/>
        </p:blipFill>
        <p:spPr>
          <a:xfrm>
            <a:off x="6309546" y="2556889"/>
            <a:ext cx="171862" cy="228540"/>
          </a:xfrm>
          <a:prstGeom prst="rect">
            <a:avLst/>
          </a:prstGeom>
        </p:spPr>
      </p:pic>
      <p:sp>
        <p:nvSpPr>
          <p:cNvPr id="46" name="Text 36"/>
          <p:cNvSpPr txBox="1"/>
          <p:nvPr/>
        </p:nvSpPr>
        <p:spPr>
          <a:xfrm>
            <a:off x="6557283" y="2478272"/>
            <a:ext cx="1126248" cy="1910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00" b="1" dirty="0">
                <a:solidFill>
                  <a:srgbClr val="0E4C92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안전 신기술 공모전</a:t>
            </a:r>
            <a:endParaRPr lang="en-US" sz="1000" dirty="0"/>
          </a:p>
        </p:txBody>
      </p:sp>
      <p:sp>
        <p:nvSpPr>
          <p:cNvPr id="47" name="Text 37"/>
          <p:cNvSpPr txBox="1"/>
          <p:nvPr/>
        </p:nvSpPr>
        <p:spPr>
          <a:xfrm>
            <a:off x="6557283" y="2672988"/>
            <a:ext cx="1543105" cy="16272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00" dirty="0">
                <a:solidFill>
                  <a:srgbClr val="4B556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제3회 안전 신기술 공모전 은상</a:t>
            </a:r>
            <a:endParaRPr lang="en-US" sz="900" dirty="0"/>
          </a:p>
        </p:txBody>
      </p:sp>
      <p:pic>
        <p:nvPicPr>
          <p:cNvPr id="48" name="Image 8" descr="preencoded.png"/>
          <p:cNvPicPr>
            <a:picLocks noChangeAspect="1"/>
          </p:cNvPicPr>
          <p:nvPr/>
        </p:nvPicPr>
        <p:blipFill>
          <a:blip r:embed="rId11"/>
          <a:srcRect/>
          <a:stretch/>
        </p:blipFill>
        <p:spPr>
          <a:xfrm>
            <a:off x="9204696" y="2556889"/>
            <a:ext cx="228540" cy="228540"/>
          </a:xfrm>
          <a:prstGeom prst="rect">
            <a:avLst/>
          </a:prstGeom>
        </p:spPr>
      </p:pic>
      <p:sp>
        <p:nvSpPr>
          <p:cNvPr id="49" name="Text 38"/>
          <p:cNvSpPr txBox="1"/>
          <p:nvPr/>
        </p:nvSpPr>
        <p:spPr>
          <a:xfrm>
            <a:off x="9509111" y="2672989"/>
            <a:ext cx="2481784" cy="14562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ko-KR" altLang="en-US" sz="900" dirty="0">
                <a:solidFill>
                  <a:srgbClr val="4B5563"/>
                </a:solidFill>
                <a:latin typeface="Noto Sans KR" pitchFamily="34" charset="0"/>
                <a:ea typeface="Noto Sans KR" pitchFamily="34" charset="-122"/>
              </a:rPr>
              <a:t>국가 공인 시험 검사 기관에서 시험 성적 </a:t>
            </a:r>
            <a:r>
              <a:rPr lang="en-US" altLang="ko-KR" sz="900" dirty="0">
                <a:solidFill>
                  <a:srgbClr val="4B5563"/>
                </a:solidFill>
                <a:latin typeface="Noto Sans KR" pitchFamily="34" charset="0"/>
                <a:ea typeface="Noto Sans KR" pitchFamily="34" charset="-122"/>
              </a:rPr>
              <a:t>99% </a:t>
            </a:r>
            <a:r>
              <a:rPr lang="ko-KR" altLang="en-US" sz="900" dirty="0">
                <a:solidFill>
                  <a:srgbClr val="4B5563"/>
                </a:solidFill>
                <a:latin typeface="Noto Sans KR" pitchFamily="34" charset="0"/>
                <a:ea typeface="Noto Sans KR" pitchFamily="34" charset="-122"/>
              </a:rPr>
              <a:t>인증</a:t>
            </a:r>
            <a:endParaRPr lang="en-US" sz="900" dirty="0"/>
          </a:p>
        </p:txBody>
      </p:sp>
      <p:sp>
        <p:nvSpPr>
          <p:cNvPr id="62" name="Shape 48"/>
          <p:cNvSpPr/>
          <p:nvPr/>
        </p:nvSpPr>
        <p:spPr>
          <a:xfrm>
            <a:off x="6208988" y="3516198"/>
            <a:ext cx="5675117" cy="1932495"/>
          </a:xfrm>
          <a:prstGeom prst="roundRect">
            <a:avLst>
              <a:gd name="adj" fmla="val 12616"/>
            </a:avLst>
          </a:prstGeom>
          <a:solidFill>
            <a:srgbClr val="EFF6FF"/>
          </a:solidFill>
          <a:ln w="12700">
            <a:solidFill>
              <a:srgbClr val="BFDBFE"/>
            </a:solidFill>
            <a:prstDash val="solid"/>
          </a:ln>
        </p:spPr>
      </p:sp>
      <p:sp>
        <p:nvSpPr>
          <p:cNvPr id="63" name="Text 49"/>
          <p:cNvSpPr txBox="1"/>
          <p:nvPr/>
        </p:nvSpPr>
        <p:spPr>
          <a:xfrm>
            <a:off x="6332400" y="3393649"/>
            <a:ext cx="5459550" cy="17062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00" i="1" dirty="0">
                <a:solidFill>
                  <a:srgbClr val="374151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"</a:t>
            </a:r>
            <a:r>
              <a:rPr lang="en-US" b="1" dirty="0">
                <a:solidFill>
                  <a:srgbClr val="374151"/>
                </a:solidFill>
                <a:latin typeface="한컴 소망 B" panose="02020603020101020101" pitchFamily="18" charset="-127"/>
                <a:ea typeface="한컴 소망 B" panose="02020603020101020101" pitchFamily="18" charset="-127"/>
                <a:cs typeface="Noto Sans KR" pitchFamily="34" charset="-120"/>
              </a:rPr>
              <a:t>PS System은 국내 유일 AI 기반 호이스트 안전관리 시스템 특허 기업으로, 꾸준한 연구개발을 통해 사고 없는 산업 현장을 만드는데 최선을 다하고 있습니다."</a:t>
            </a:r>
            <a:endParaRPr lang="en-US" sz="1600" b="1" dirty="0">
              <a:latin typeface="한컴 소망 B" panose="02020603020101020101" pitchFamily="18" charset="-127"/>
              <a:ea typeface="한컴 소망 B" panose="02020603020101020101" pitchFamily="18" charset="-127"/>
            </a:endParaRPr>
          </a:p>
        </p:txBody>
      </p:sp>
      <p:sp>
        <p:nvSpPr>
          <p:cNvPr id="64" name="Text 50"/>
          <p:cNvSpPr txBox="1"/>
          <p:nvPr/>
        </p:nvSpPr>
        <p:spPr>
          <a:xfrm>
            <a:off x="10100515" y="4703976"/>
            <a:ext cx="1523908" cy="96153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/>
            <a:r>
              <a:rPr lang="en-US" sz="900" dirty="0">
                <a:solidFill>
                  <a:srgbClr val="6B728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- </a:t>
            </a:r>
            <a:r>
              <a:rPr lang="en-US" sz="1600" dirty="0">
                <a:solidFill>
                  <a:srgbClr val="6B7280"/>
                </a:solidFill>
                <a:latin typeface="한컴 소망 M" panose="02020603020101020101" pitchFamily="18" charset="-127"/>
                <a:ea typeface="한컴 소망 M" panose="02020603020101020101" pitchFamily="18" charset="-127"/>
                <a:cs typeface="Noto Sans KR" pitchFamily="34" charset="-120"/>
              </a:rPr>
              <a:t>PS System CEO </a:t>
            </a:r>
            <a:r>
              <a:rPr lang="en-US" sz="1600" b="1" dirty="0">
                <a:solidFill>
                  <a:srgbClr val="6B7280"/>
                </a:solidFill>
                <a:latin typeface="한컴 소망 M" panose="02020603020101020101" pitchFamily="18" charset="-127"/>
                <a:ea typeface="한컴 소망 M" panose="02020603020101020101" pitchFamily="18" charset="-127"/>
                <a:cs typeface="Noto Sans KR" pitchFamily="34" charset="-120"/>
              </a:rPr>
              <a:t>김양태</a:t>
            </a:r>
            <a:endParaRPr lang="en-US" sz="1600" b="1" dirty="0">
              <a:latin typeface="한컴 소망 M" panose="02020603020101020101" pitchFamily="18" charset="-127"/>
              <a:ea typeface="한컴 소망 M" panose="02020603020101020101" pitchFamily="18" charset="-127"/>
            </a:endParaRPr>
          </a:p>
        </p:txBody>
      </p:sp>
      <p:sp>
        <p:nvSpPr>
          <p:cNvPr id="70" name="Shape 56"/>
          <p:cNvSpPr/>
          <p:nvPr/>
        </p:nvSpPr>
        <p:spPr>
          <a:xfrm>
            <a:off x="381206" y="4025821"/>
            <a:ext cx="152665" cy="152665"/>
          </a:xfrm>
          <a:prstGeom prst="ellipse">
            <a:avLst/>
          </a:prstGeom>
          <a:solidFill>
            <a:srgbClr val="0E4C92"/>
          </a:solidFill>
          <a:ln w="25400">
            <a:solidFill>
              <a:srgbClr val="FFFFFF"/>
            </a:solidFill>
            <a:prstDash val="solid"/>
          </a:ln>
        </p:spPr>
      </p:sp>
      <p:sp>
        <p:nvSpPr>
          <p:cNvPr id="71" name="Shape 57"/>
          <p:cNvSpPr/>
          <p:nvPr/>
        </p:nvSpPr>
        <p:spPr>
          <a:xfrm>
            <a:off x="381206" y="4479245"/>
            <a:ext cx="152665" cy="152665"/>
          </a:xfrm>
          <a:prstGeom prst="ellipse">
            <a:avLst/>
          </a:prstGeom>
          <a:solidFill>
            <a:srgbClr val="0E4C92"/>
          </a:solidFill>
          <a:ln w="25400">
            <a:solidFill>
              <a:srgbClr val="FFFFFF"/>
            </a:solidFill>
            <a:prstDash val="solid"/>
          </a:ln>
        </p:spPr>
      </p:sp>
      <p:sp>
        <p:nvSpPr>
          <p:cNvPr id="72" name="Shape 58"/>
          <p:cNvSpPr/>
          <p:nvPr/>
        </p:nvSpPr>
        <p:spPr>
          <a:xfrm>
            <a:off x="381206" y="4932670"/>
            <a:ext cx="152665" cy="152665"/>
          </a:xfrm>
          <a:prstGeom prst="ellipse">
            <a:avLst/>
          </a:prstGeom>
          <a:solidFill>
            <a:srgbClr val="0E4C92"/>
          </a:solidFill>
          <a:ln w="25400">
            <a:solidFill>
              <a:srgbClr val="FFFFFF"/>
            </a:solidFill>
            <a:prstDash val="solid"/>
          </a:ln>
        </p:spPr>
      </p:sp>
      <p:sp>
        <p:nvSpPr>
          <p:cNvPr id="73" name="Shape 59"/>
          <p:cNvSpPr/>
          <p:nvPr/>
        </p:nvSpPr>
        <p:spPr>
          <a:xfrm>
            <a:off x="381206" y="5386094"/>
            <a:ext cx="152665" cy="152665"/>
          </a:xfrm>
          <a:prstGeom prst="ellipse">
            <a:avLst/>
          </a:prstGeom>
          <a:solidFill>
            <a:srgbClr val="0E4C92"/>
          </a:solidFill>
          <a:ln w="25400">
            <a:solidFill>
              <a:srgbClr val="FFFFFF"/>
            </a:solidFill>
            <a:prstDash val="solid"/>
          </a:ln>
        </p:spPr>
      </p:sp>
      <p:pic>
        <p:nvPicPr>
          <p:cNvPr id="75" name="그림 74">
            <a:extLst>
              <a:ext uri="{FF2B5EF4-FFF2-40B4-BE49-F238E27FC236}">
                <a16:creationId xmlns:a16="http://schemas.microsoft.com/office/drawing/2014/main" id="{B33F66A0-0B7C-210D-C33A-5C28AEB9FC29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222658" y="3355706"/>
            <a:ext cx="2169746" cy="1499568"/>
          </a:xfrm>
          <a:prstGeom prst="rect">
            <a:avLst/>
          </a:prstGeom>
        </p:spPr>
      </p:pic>
      <p:pic>
        <p:nvPicPr>
          <p:cNvPr id="77" name="그림 76">
            <a:extLst>
              <a:ext uri="{FF2B5EF4-FFF2-40B4-BE49-F238E27FC236}">
                <a16:creationId xmlns:a16="http://schemas.microsoft.com/office/drawing/2014/main" id="{5EEE4627-E33A-A55E-39CD-D26089A8228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212428" y="4958064"/>
            <a:ext cx="2263502" cy="1578443"/>
          </a:xfrm>
          <a:prstGeom prst="rect">
            <a:avLst/>
          </a:prstGeom>
        </p:spPr>
      </p:pic>
      <p:pic>
        <p:nvPicPr>
          <p:cNvPr id="69" name="그림 68">
            <a:extLst>
              <a:ext uri="{FF2B5EF4-FFF2-40B4-BE49-F238E27FC236}">
                <a16:creationId xmlns:a16="http://schemas.microsoft.com/office/drawing/2014/main" id="{B65A82F0-A86C-4BBE-AE64-2208786A76E0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7291" y="5598736"/>
            <a:ext cx="1140297" cy="850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41596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17748" y="1484784"/>
            <a:ext cx="5400600" cy="3925416"/>
          </a:xfrm>
        </p:spPr>
        <p:txBody>
          <a:bodyPr anchor="ctr"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ko-KR" altLang="en-US" sz="3100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신뢰와 열정으로 귀사의 성공과 성장을 이끌겠습니다</a:t>
            </a:r>
            <a:br>
              <a:rPr lang="en-US" altLang="ko-KR" dirty="0">
                <a:latin typeface="한컴 소망 B" panose="02020603020101020101" pitchFamily="18" charset="-127"/>
                <a:ea typeface="한컴 소망 B" panose="02020603020101020101" pitchFamily="18" charset="-127"/>
              </a:rPr>
            </a:br>
            <a:r>
              <a:rPr lang="ko-KR" altLang="en-US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㈜피에스시스템</a:t>
            </a:r>
            <a:br>
              <a:rPr lang="en-US" altLang="ko-KR" dirty="0">
                <a:latin typeface="한컴 소망 B" panose="02020603020101020101" pitchFamily="18" charset="-127"/>
                <a:ea typeface="한컴 소망 B" panose="02020603020101020101" pitchFamily="18" charset="-127"/>
              </a:rPr>
            </a:br>
            <a:r>
              <a:rPr lang="ko-KR" altLang="en-US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홈페이지</a:t>
            </a:r>
            <a:br>
              <a:rPr lang="en-US" altLang="ko-KR" dirty="0">
                <a:latin typeface="한컴 소망 B" panose="02020603020101020101" pitchFamily="18" charset="-127"/>
                <a:ea typeface="한컴 소망 B" panose="02020603020101020101" pitchFamily="18" charset="-127"/>
              </a:rPr>
            </a:br>
            <a:r>
              <a:rPr lang="en-US" altLang="ko-KR" dirty="0">
                <a:latin typeface="한컴 소망 B" panose="02020603020101020101" pitchFamily="18" charset="-127"/>
                <a:ea typeface="한컴 소망 B" panose="02020603020101020101" pitchFamily="18" charset="-127"/>
              </a:rPr>
              <a:t>      </a:t>
            </a:r>
            <a:r>
              <a:rPr lang="en-US" altLang="ko-KR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한컴 소망 B" panose="02020603020101020101" pitchFamily="18" charset="-127"/>
                <a:ea typeface="한컴 소망 B" panose="02020603020101020101" pitchFamily="18" charset="-127"/>
              </a:rPr>
              <a:t>pssystem.kr</a:t>
            </a:r>
            <a:br>
              <a:rPr lang="en-US" altLang="ko-K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한컴 소망 B" panose="02020603020101020101" pitchFamily="18" charset="-127"/>
                <a:ea typeface="한컴 소망 B" panose="02020603020101020101" pitchFamily="18" charset="-127"/>
              </a:rPr>
            </a:br>
            <a:br>
              <a:rPr lang="en-US" altLang="ko-KR" dirty="0">
                <a:latin typeface="한컴 소망 B" panose="02020603020101020101" pitchFamily="18" charset="-127"/>
                <a:ea typeface="한컴 소망 B" panose="02020603020101020101" pitchFamily="18" charset="-127"/>
              </a:rPr>
            </a:br>
            <a:endParaRPr lang="ko-KR" altLang="en-US" dirty="0">
              <a:latin typeface="한컴 소망 B" panose="02020603020101020101" pitchFamily="18" charset="-127"/>
              <a:ea typeface="한컴 소망 B" panose="02020603020101020101" pitchFamily="18" charset="-127"/>
            </a:endParaRPr>
          </a:p>
        </p:txBody>
      </p:sp>
      <p:pic>
        <p:nvPicPr>
          <p:cNvPr id="5" name="그림 개체 틀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83" r="14583"/>
          <a:stretch>
            <a:fillRect/>
          </a:stretch>
        </p:blipFill>
        <p:spPr>
          <a:xfrm>
            <a:off x="5446339" y="685800"/>
            <a:ext cx="6134473" cy="54864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095375" y="4869160"/>
            <a:ext cx="3990975" cy="18002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ko-KR" b="1" dirty="0"/>
              <a:t>PSSYSTEM    CEO  </a:t>
            </a:r>
            <a:r>
              <a:rPr lang="ko-KR" altLang="en-US" b="1" dirty="0"/>
              <a:t>김양태</a:t>
            </a:r>
            <a:endParaRPr lang="en-US" altLang="ko-KR" b="1" dirty="0"/>
          </a:p>
          <a:p>
            <a:pPr>
              <a:lnSpc>
                <a:spcPct val="150000"/>
              </a:lnSpc>
            </a:pPr>
            <a:r>
              <a:rPr lang="ko-KR" altLang="en-US" b="1" dirty="0"/>
              <a:t>전화 </a:t>
            </a:r>
            <a:r>
              <a:rPr lang="en-US" altLang="ko-KR" b="1" dirty="0"/>
              <a:t>010-3532-1116</a:t>
            </a:r>
          </a:p>
          <a:p>
            <a:pPr>
              <a:lnSpc>
                <a:spcPct val="150000"/>
              </a:lnSpc>
            </a:pPr>
            <a:r>
              <a:rPr lang="ko-KR" altLang="en-US" b="1" dirty="0"/>
              <a:t>이메일 </a:t>
            </a:r>
            <a:r>
              <a:rPr lang="en-US" altLang="ko-KR" b="1" dirty="0"/>
              <a:t>pssystemkr@naver.com</a:t>
            </a:r>
            <a:endParaRPr lang="ko-KR" altLang="en-US" b="1" dirty="0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4932" y="5589240"/>
            <a:ext cx="1101667" cy="730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629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마케팅 16x9">
  <a:themeElements>
    <a:clrScheme name="Marketing_16x9">
      <a:dk1>
        <a:srgbClr val="404040"/>
      </a:dk1>
      <a:lt1>
        <a:sysClr val="window" lastClr="FFFFFF"/>
      </a:lt1>
      <a:dk2>
        <a:srgbClr val="000000"/>
      </a:dk2>
      <a:lt2>
        <a:srgbClr val="A1C1DE"/>
      </a:lt2>
      <a:accent1>
        <a:srgbClr val="39527B"/>
      </a:accent1>
      <a:accent2>
        <a:srgbClr val="528DC2"/>
      </a:accent2>
      <a:accent3>
        <a:srgbClr val="7EA939"/>
      </a:accent3>
      <a:accent4>
        <a:srgbClr val="30AEAB"/>
      </a:accent4>
      <a:accent5>
        <a:srgbClr val="31A962"/>
      </a:accent5>
      <a:accent6>
        <a:srgbClr val="78648E"/>
      </a:accent6>
      <a:hlink>
        <a:srgbClr val="7EA939"/>
      </a:hlink>
      <a:folHlink>
        <a:srgbClr val="7F7F7F"/>
      </a:folHlink>
    </a:clrScheme>
    <a:fontScheme name="Corbel">
      <a:maj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flip="none" rotWithShape="1">
          <a:gsLst>
            <a:gs pos="0">
              <a:schemeClr val="phClr">
                <a:lumMod val="20000"/>
                <a:lumOff val="80000"/>
              </a:schemeClr>
            </a:gs>
            <a:gs pos="58000">
              <a:schemeClr val="phClr">
                <a:lumMod val="40000"/>
                <a:lumOff val="60000"/>
              </a:schemeClr>
            </a:gs>
            <a:gs pos="100000">
              <a:schemeClr val="phClr"/>
            </a:gs>
          </a:gsLst>
          <a:lin ang="14400000" scaled="0"/>
          <a:tileRect/>
        </a:gradFill>
        <a:gradFill flip="none" rotWithShape="1">
          <a:gsLst>
            <a:gs pos="0">
              <a:schemeClr val="phClr">
                <a:lumMod val="20000"/>
                <a:lumOff val="80000"/>
              </a:schemeClr>
            </a:gs>
            <a:gs pos="58000">
              <a:schemeClr val="phClr">
                <a:lumMod val="40000"/>
                <a:lumOff val="60000"/>
              </a:schemeClr>
            </a:gs>
            <a:gs pos="100000">
              <a:schemeClr val="phClr"/>
            </a:gs>
          </a:gsLst>
          <a:lin ang="17400000" scaled="0"/>
          <a:tileRect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13666154_TF02801084.potx" id="{B893C259-098E-47F8-8877-587E0721A18C}" vid="{F842517E-B3F6-4577-896B-5E1D47976B3A}"/>
    </a:ext>
  </a:extLst>
</a:theme>
</file>

<file path=ppt/theme/theme2.xml><?xml version="1.0" encoding="utf-8"?>
<a:theme xmlns:a="http://schemas.openxmlformats.org/drawingml/2006/main" name="Office 테마">
  <a:themeElements>
    <a:clrScheme name="Marketing_16x9">
      <a:dk1>
        <a:srgbClr val="404040"/>
      </a:dk1>
      <a:lt1>
        <a:sysClr val="window" lastClr="FFFFFF"/>
      </a:lt1>
      <a:dk2>
        <a:srgbClr val="000000"/>
      </a:dk2>
      <a:lt2>
        <a:srgbClr val="A1C1DE"/>
      </a:lt2>
      <a:accent1>
        <a:srgbClr val="39527B"/>
      </a:accent1>
      <a:accent2>
        <a:srgbClr val="528DC2"/>
      </a:accent2>
      <a:accent3>
        <a:srgbClr val="7EA939"/>
      </a:accent3>
      <a:accent4>
        <a:srgbClr val="30AEAB"/>
      </a:accent4>
      <a:accent5>
        <a:srgbClr val="31A962"/>
      </a:accent5>
      <a:accent6>
        <a:srgbClr val="78648E"/>
      </a:accent6>
      <a:hlink>
        <a:srgbClr val="7EA939"/>
      </a:hlink>
      <a:folHlink>
        <a:srgbClr val="7F7F7F"/>
      </a:folHlink>
    </a:clrScheme>
    <a:fontScheme name="Corbel">
      <a:maj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flip="none" rotWithShape="1">
          <a:gsLst>
            <a:gs pos="0">
              <a:schemeClr val="phClr">
                <a:lumMod val="20000"/>
                <a:lumOff val="80000"/>
              </a:schemeClr>
            </a:gs>
            <a:gs pos="58000">
              <a:schemeClr val="phClr">
                <a:lumMod val="40000"/>
                <a:lumOff val="60000"/>
              </a:schemeClr>
            </a:gs>
            <a:gs pos="100000">
              <a:schemeClr val="phClr"/>
            </a:gs>
          </a:gsLst>
          <a:lin ang="14400000" scaled="0"/>
          <a:tileRect/>
        </a:gradFill>
        <a:gradFill flip="none" rotWithShape="1">
          <a:gsLst>
            <a:gs pos="0">
              <a:schemeClr val="phClr">
                <a:lumMod val="20000"/>
                <a:lumOff val="80000"/>
              </a:schemeClr>
            </a:gs>
            <a:gs pos="58000">
              <a:schemeClr val="phClr">
                <a:lumMod val="40000"/>
                <a:lumOff val="60000"/>
              </a:schemeClr>
            </a:gs>
            <a:gs pos="100000">
              <a:schemeClr val="phClr"/>
            </a:gs>
          </a:gsLst>
          <a:lin ang="17400000" scaled="0"/>
          <a:tileRect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Marketing_16x9">
      <a:dk1>
        <a:srgbClr val="404040"/>
      </a:dk1>
      <a:lt1>
        <a:sysClr val="window" lastClr="FFFFFF"/>
      </a:lt1>
      <a:dk2>
        <a:srgbClr val="000000"/>
      </a:dk2>
      <a:lt2>
        <a:srgbClr val="A1C1DE"/>
      </a:lt2>
      <a:accent1>
        <a:srgbClr val="39527B"/>
      </a:accent1>
      <a:accent2>
        <a:srgbClr val="528DC2"/>
      </a:accent2>
      <a:accent3>
        <a:srgbClr val="7EA939"/>
      </a:accent3>
      <a:accent4>
        <a:srgbClr val="30AEAB"/>
      </a:accent4>
      <a:accent5>
        <a:srgbClr val="31A962"/>
      </a:accent5>
      <a:accent6>
        <a:srgbClr val="78648E"/>
      </a:accent6>
      <a:hlink>
        <a:srgbClr val="7EA939"/>
      </a:hlink>
      <a:folHlink>
        <a:srgbClr val="7F7F7F"/>
      </a:folHlink>
    </a:clrScheme>
    <a:fontScheme name="Corbel">
      <a:maj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flip="none" rotWithShape="1">
          <a:gsLst>
            <a:gs pos="0">
              <a:schemeClr val="phClr">
                <a:lumMod val="20000"/>
                <a:lumOff val="80000"/>
              </a:schemeClr>
            </a:gs>
            <a:gs pos="58000">
              <a:schemeClr val="phClr">
                <a:lumMod val="40000"/>
                <a:lumOff val="60000"/>
              </a:schemeClr>
            </a:gs>
            <a:gs pos="100000">
              <a:schemeClr val="phClr"/>
            </a:gs>
          </a:gsLst>
          <a:lin ang="14400000" scaled="0"/>
          <a:tileRect/>
        </a:gradFill>
        <a:gradFill flip="none" rotWithShape="1">
          <a:gsLst>
            <a:gs pos="0">
              <a:schemeClr val="phClr">
                <a:lumMod val="20000"/>
                <a:lumOff val="80000"/>
              </a:schemeClr>
            </a:gs>
            <a:gs pos="58000">
              <a:schemeClr val="phClr">
                <a:lumMod val="40000"/>
                <a:lumOff val="60000"/>
              </a:schemeClr>
            </a:gs>
            <a:gs pos="100000">
              <a:schemeClr val="phClr"/>
            </a:gs>
          </a:gsLst>
          <a:lin ang="17400000" scaled="0"/>
          <a:tileRect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VSO_x0020_item_x0020_id xmlns="40262f94-9f35-4ac3-9a90-690165a166b7" xsi:nil="true"/>
    <Assetid_x0020_ xmlns="40262f94-9f35-4ac3-9a90-690165a166b7" xsi:nil="true"/>
    <Item_x0020_Details xmlns="40262f94-9f35-4ac3-9a90-690165a166b7" xsi:nil="true"/>
    <Template_x0020_details xmlns="40262f94-9f35-4ac3-9a90-690165a166b7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A3F7D94069FF64A86F7DFF56D60E3BE" ma:contentTypeVersion="6" ma:contentTypeDescription="Create a new document." ma:contentTypeScope="" ma:versionID="c32302c77d4085ecf495bdddb7f5e889">
  <xsd:schema xmlns:xsd="http://www.w3.org/2001/XMLSchema" xmlns:xs="http://www.w3.org/2001/XMLSchema" xmlns:p="http://schemas.microsoft.com/office/2006/metadata/properties" xmlns:ns2="a4f35948-e619-41b3-aa29-22878b09cfd2" xmlns:ns3="40262f94-9f35-4ac3-9a90-690165a166b7" targetNamespace="http://schemas.microsoft.com/office/2006/metadata/properties" ma:root="true" ma:fieldsID="4ab5ae46be95f9d0be6107e8200be7a2" ns2:_="" ns3:_="">
    <xsd:import namespace="a4f35948-e619-41b3-aa29-22878b09cfd2"/>
    <xsd:import namespace="40262f94-9f35-4ac3-9a90-690165a166b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VSO_x0020_item_x0020_id" minOccurs="0"/>
                <xsd:element ref="ns3:Item_x0020_Details" minOccurs="0"/>
                <xsd:element ref="ns3:Template_x0020_details" minOccurs="0"/>
                <xsd:element ref="ns3:Assetid_x0020_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f35948-e619-41b3-aa29-22878b09cfd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262f94-9f35-4ac3-9a90-690165a166b7" elementFormDefault="qualified">
    <xsd:import namespace="http://schemas.microsoft.com/office/2006/documentManagement/types"/>
    <xsd:import namespace="http://schemas.microsoft.com/office/infopath/2007/PartnerControls"/>
    <xsd:element name="VSO_x0020_item_x0020_id" ma:index="10" nillable="true" ma:displayName="VSO item id" ma:description="Please add the bug number to refer to VSO items." ma:internalName="VSO_x0020_item_x0020_id">
      <xsd:simpleType>
        <xsd:restriction base="dms:Text">
          <xsd:maxLength value="255"/>
        </xsd:restriction>
      </xsd:simpleType>
    </xsd:element>
    <xsd:element name="Item_x0020_Details" ma:index="11" nillable="true" ma:displayName="Item Details" ma:internalName="Item_x0020_Details">
      <xsd:simpleType>
        <xsd:restriction base="dms:Note">
          <xsd:maxLength value="255"/>
        </xsd:restriction>
      </xsd:simpleType>
    </xsd:element>
    <xsd:element name="Template_x0020_details" ma:index="12" nillable="true" ma:displayName="Template details" ma:internalName="Template_x0020_details">
      <xsd:simpleType>
        <xsd:restriction base="dms:Text"/>
      </xsd:simpleType>
    </xsd:element>
    <xsd:element name="Assetid_x0020_" ma:index="13" nillable="true" ma:displayName="Assetid " ma:internalName="Assetid_x0020_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F9B8BCC-BF24-4800-92E1-9F891BBB27E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0AACE6D-8EB6-447A-8DFD-C2C0C52916AC}">
  <ds:schemaRefs>
    <ds:schemaRef ds:uri="http://schemas.microsoft.com/office/2006/documentManagement/types"/>
    <ds:schemaRef ds:uri="a4f35948-e619-41b3-aa29-22878b09cfd2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http://schemas.microsoft.com/office/2006/metadata/properties"/>
    <ds:schemaRef ds:uri="http://www.w3.org/XML/1998/namespace"/>
    <ds:schemaRef ds:uri="40262f94-9f35-4ac3-9a90-690165a166b7"/>
    <ds:schemaRef ds:uri="http://purl.org/dc/terms/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5CCB2C71-1ED8-4540-B003-293B5E75C71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4f35948-e619-41b3-aa29-22878b09cfd2"/>
    <ds:schemaRef ds:uri="40262f94-9f35-4ac3-9a90-690165a166b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유리 건물 배경의 비즈니스 마케팅 프레젠테이션(와이드스크린)</Template>
  <TotalTime>382</TotalTime>
  <Words>688</Words>
  <Application>Microsoft Office PowerPoint</Application>
  <PresentationFormat>사용자 지정</PresentationFormat>
  <Paragraphs>93</Paragraphs>
  <Slides>13</Slides>
  <Notes>6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21" baseType="lpstr">
      <vt:lpstr>Noto Sans KR</vt:lpstr>
      <vt:lpstr>맑은 고딕</vt:lpstr>
      <vt:lpstr>한컴 소망 B</vt:lpstr>
      <vt:lpstr>한컴 소망 M</vt:lpstr>
      <vt:lpstr>한컴 솔잎 M</vt:lpstr>
      <vt:lpstr>Arial</vt:lpstr>
      <vt:lpstr>Corbel</vt:lpstr>
      <vt:lpstr>마케팅 16x9</vt:lpstr>
      <vt:lpstr>PS SYSTEM     </vt:lpstr>
      <vt:lpstr>안전은 생존의 기본 조건입니다                           작업자의 안전을 지키세요</vt:lpstr>
      <vt:lpstr>PowerPoint 프레젠테이션</vt:lpstr>
      <vt:lpstr>현 정부가 들어오면서                           안전한 직장 안전한 일터가 강조</vt:lpstr>
      <vt:lpstr>AI 스마트 안전 관리 시스템</vt:lpstr>
      <vt:lpstr>PowerPoint 프레젠테이션</vt:lpstr>
      <vt:lpstr>산업재해 예방률 100%</vt:lpstr>
      <vt:lpstr>극한 현장에서 안전을 책임 집니다 높은 온도 심한 바닷바람 인터넷이 안되는 극한 환경을 극복</vt:lpstr>
      <vt:lpstr>일체형 장비를 소개합니다</vt:lpstr>
      <vt:lpstr>외부 켄트리 크레인 안전 장비 구성도 </vt:lpstr>
      <vt:lpstr>실내 형 크레인   안전장비 구성도</vt:lpstr>
      <vt:lpstr>PowerPoint 프레젠테이션</vt:lpstr>
      <vt:lpstr>신뢰와 열정으로 귀사의 성공과 성장을 이끌겠습니다 ㈜피에스시스템 홈페이지       pssystem.kr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 SYSTEM</dc:title>
  <dc:creator>sec</dc:creator>
  <cp:lastModifiedBy>훈 김</cp:lastModifiedBy>
  <cp:revision>27</cp:revision>
  <dcterms:created xsi:type="dcterms:W3CDTF">2025-12-25T23:25:19Z</dcterms:created>
  <dcterms:modified xsi:type="dcterms:W3CDTF">2025-12-31T04:36:02Z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0x010100AA3F7D94069FF64A86F7DFF56D60E3BE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